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358" r:id="rId5"/>
    <p:sldId id="360" r:id="rId6"/>
    <p:sldId id="280" r:id="rId7"/>
    <p:sldId id="359" r:id="rId8"/>
    <p:sldId id="283" r:id="rId9"/>
    <p:sldId id="301" r:id="rId10"/>
    <p:sldId id="289" r:id="rId11"/>
    <p:sldId id="329" r:id="rId12"/>
    <p:sldId id="367" r:id="rId13"/>
    <p:sldId id="362" r:id="rId14"/>
    <p:sldId id="363" r:id="rId15"/>
    <p:sldId id="364" r:id="rId16"/>
    <p:sldId id="365" r:id="rId17"/>
    <p:sldId id="285" r:id="rId18"/>
    <p:sldId id="349" r:id="rId19"/>
    <p:sldId id="350" r:id="rId20"/>
    <p:sldId id="351" r:id="rId21"/>
    <p:sldId id="352" r:id="rId22"/>
    <p:sldId id="353" r:id="rId23"/>
    <p:sldId id="354" r:id="rId24"/>
    <p:sldId id="338" r:id="rId25"/>
    <p:sldId id="355" r:id="rId26"/>
    <p:sldId id="30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78B"/>
    <a:srgbClr val="E7E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1" autoAdjust="0"/>
    <p:restoredTop sz="93792" autoAdjust="0"/>
  </p:normalViewPr>
  <p:slideViewPr>
    <p:cSldViewPr snapToGrid="0" showGuides="1">
      <p:cViewPr varScale="1">
        <p:scale>
          <a:sx n="111" d="100"/>
          <a:sy n="111" d="100"/>
        </p:scale>
        <p:origin x="786" y="114"/>
      </p:cViewPr>
      <p:guideLst>
        <p:guide orient="horz" pos="2160"/>
        <p:guide pos="3840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6:40:31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6:40:32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fld id="{72025175-F3D8-4960-B1A9-5D1DD38B8A26}" type="datetimeFigureOut">
              <a:rPr lang="ko-KR" altLang="en-US" smtClean="0"/>
              <a:pPr/>
              <a:t>2022-05-31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fld id="{40C1D57F-2925-481B-A2D6-E63164D5BC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09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G마켓 산스 Medium" panose="02000000000000000000" pitchFamily="50" charset="-127"/>
        <a:ea typeface="G마켓 산스 Medium" panose="020000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G마켓 산스 Medium" panose="02000000000000000000" pitchFamily="50" charset="-127"/>
        <a:ea typeface="G마켓 산스 Medium" panose="020000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G마켓 산스 Medium" panose="02000000000000000000" pitchFamily="50" charset="-127"/>
        <a:ea typeface="G마켓 산스 Medium" panose="020000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G마켓 산스 Medium" panose="02000000000000000000" pitchFamily="50" charset="-127"/>
        <a:ea typeface="G마켓 산스 Medium" panose="020000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G마켓 산스 Medium" panose="02000000000000000000" pitchFamily="50" charset="-127"/>
        <a:ea typeface="G마켓 산스 Medium" panose="020000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1D57F-2925-481B-A2D6-E63164D5BC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6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발표시 자세히 설명</a:t>
            </a:r>
            <a:r>
              <a:rPr lang="en-US" altLang="ko-KR"/>
              <a:t>….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1D57F-2925-481B-A2D6-E63164D5BC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16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57BDC-DA42-451E-AAF4-D4D6807D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F0A6D6-994D-4DD9-93D8-4A987EA9A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502B4-B97F-4C7E-9FD9-55353F5D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2E3A2-AFAE-453B-B0E6-B13C686B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3BD738-B138-492C-8F6C-3D66E522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38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5250-9693-44BE-9DE3-8B11979E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A1E2C6-D326-4BE8-B14B-02E774D87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49086-6613-4EF3-B75E-D69583FCB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6547D-BEF1-445C-9523-C4F37504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F411D-F87A-4D8C-9777-16AE95D3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9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4E8498-5E35-457F-9A66-E13FF1F9E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3EE6DF-379B-4C44-ADF4-C29A9FCA5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33EEA-A96E-4265-8EA4-313E10CA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2630E-77DF-41AD-8B2F-E86F6572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37BDC1-4533-4960-88E2-6DD67132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22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74961-62A1-42D7-AC3D-8CC0A85E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A64DE-47D0-45C2-975B-FFD8D3B7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A676F-9345-426F-BE2A-15162A98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AE440F-B2DE-4AF2-9CCD-DF3EAB0E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41511E-5CE7-4458-BFD5-1A457561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5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F32DD-DE45-42A7-9B4A-A9FB06E3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C1F37-211D-4467-B909-FCB0A70C8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AF46E-0A11-4B81-A74B-02ECCDC6F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980B0-0587-4C90-B9B2-71851D69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63C3-F6F1-428A-84FC-F598B934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24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86C6-1113-45C8-B214-0864A61B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0DCDC-E29D-466F-8870-FAB93962B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08A761-CD75-4346-8FDB-4F9E6C72F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17FB97-A98B-4BC0-B74A-9AF07D16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DDE331-5ECE-45CF-BD45-292BC762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44D859-C604-4461-8A08-53193151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691FC-C96B-483A-A999-DE80E109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90495-AEFA-4F98-89A3-D4D3D39F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83B319-362D-4C4C-AB0A-1C9595204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3806C3-DEA4-4593-9C07-1C796EDF9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A8A5C5-717E-483C-8546-2D7D5AE6A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981929-1655-4A44-9709-800EF14D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E96C80-C2DC-4707-98A8-1663FA167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5890A9-9F5A-46CD-887A-040D62C0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92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30F5E-5C65-4304-A4ED-3ED5FE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1CAF8F-A3ED-4D63-9428-72EA889E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30C74A-3B86-48A5-8FAD-58AD9832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2BF808-C7D2-4103-9ADB-C0E95927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3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D94597-DFDD-4222-92A4-00291151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8133B7-E25C-4099-97CF-B0169549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910D6B-502E-4AA3-8A6C-8878556D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20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33109-CEE2-48E6-8D81-8F27D1D3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05D65-0BEA-4CFA-A487-574598D6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BFACE6-DA32-4538-AD49-88DF7828F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E3B36-A86A-459A-B258-1DB83FF3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8E351D-EEB2-4430-A5D6-0FC38320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F7B129-18FD-47A2-92CC-895F0F95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5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CC14A-C8F6-4406-898C-F6071740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A2CBC3-EA60-413D-B347-2A4DD040E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2D0C81-3B7B-48E7-A6DD-8F410EEAB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92FCED-6F48-4568-A7ED-196597238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1D9BA3-5FF1-4F14-A80A-191041EE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B33B4-4EE5-44E1-98E9-D33C8361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3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AEB1A6-2B4E-47A8-8563-C9FBE2F3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6A52E-33CA-4F21-9A28-ABBCDA660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10030-A965-457E-9C33-04BB27B67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fld id="{386CB99C-9B6F-4B9E-A2C8-D50A6870A801}" type="datetimeFigureOut">
              <a:rPr lang="ko-KR" altLang="en-US" smtClean="0"/>
              <a:pPr/>
              <a:t>2022-05-31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52D97-179B-4667-BE4E-6211BE062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E0E745-7CA7-4119-A6A1-81A3F040C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78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3.png"/><Relationship Id="rId7" Type="http://schemas.openxmlformats.org/officeDocument/2006/relationships/image" Target="NUL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6.jpg"/><Relationship Id="rId7" Type="http://schemas.openxmlformats.org/officeDocument/2006/relationships/image" Target="../media/image31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30.jpg"/><Relationship Id="rId10" Type="http://schemas.openxmlformats.org/officeDocument/2006/relationships/image" Target="../media/image34.jpg"/><Relationship Id="rId4" Type="http://schemas.openxmlformats.org/officeDocument/2006/relationships/image" Target="../media/image27.jpg"/><Relationship Id="rId9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8" name="ホームベース 7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795130" y="1797578"/>
              <a:ext cx="3073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spc="-300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2022 </a:t>
              </a:r>
              <a:r>
                <a:rPr kumimoji="1" lang="ko-KR" altLang="en-US" sz="2800" b="1" spc="-300" dirty="0" err="1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캡스톤</a:t>
              </a:r>
              <a:r>
                <a:rPr kumimoji="1" lang="ko-KR" altLang="en-US" sz="2800" b="1" spc="-300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디자인</a:t>
              </a:r>
              <a:endParaRPr kumimoji="1" lang="ja-JP" altLang="en-US" sz="2800" b="1" spc="-300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4" name="二等辺三角形 13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1" name="二等辺三角形 10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5" name="正方形/長方形 14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6" name="五角形 15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3" name="五角形 12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  <p:sp>
        <p:nvSpPr>
          <p:cNvPr id="22" name="テキスト ボックス 21"/>
          <p:cNvSpPr txBox="1"/>
          <p:nvPr/>
        </p:nvSpPr>
        <p:spPr>
          <a:xfrm>
            <a:off x="3325138" y="3193780"/>
            <a:ext cx="55417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kumimoji="1" lang="en-US" altLang="ja-JP" sz="6600" b="1" spc="-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Cellification</a:t>
            </a:r>
            <a:endParaRPr kumimoji="1" lang="ja-JP" altLang="en-US" sz="66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013275" y="5369601"/>
            <a:ext cx="488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kumimoji="1"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 </a:t>
            </a:r>
            <a:r>
              <a:rPr kumimoji="1" lang="en-US" altLang="ko-KR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kumimoji="1" lang="ko-KR" altLang="en-US" spc="-1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쿨톤웜톤캡스톤</a:t>
            </a:r>
            <a:endParaRPr kumimoji="1" lang="en-US" altLang="ko-KR" spc="-1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kumimoji="1"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컴퓨터공학부 조수빈</a:t>
            </a:r>
            <a:r>
              <a:rPr kumimoji="1" lang="en-US" altLang="ko-KR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kumimoji="1"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김민종</a:t>
            </a:r>
            <a:r>
              <a:rPr kumimoji="1" lang="en-US" altLang="ko-KR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kumimoji="1" lang="ko-KR" altLang="en-US" spc="-1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김태강</a:t>
            </a:r>
            <a:r>
              <a:rPr kumimoji="1" lang="en-US" altLang="ko-KR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kumimoji="1" lang="ko-KR" altLang="en-US" spc="-1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박준후</a:t>
            </a:r>
            <a:r>
              <a:rPr kumimoji="1" lang="en-US" altLang="ko-KR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kumimoji="1" lang="ko-KR" altLang="en-US" spc="-1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한동현</a:t>
            </a:r>
            <a:endParaRPr kumimoji="1" lang="ja-JP" altLang="en-US" spc="-1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テキスト ボックス 21">
            <a:extLst>
              <a:ext uri="{FF2B5EF4-FFF2-40B4-BE49-F238E27FC236}">
                <a16:creationId xmlns:a16="http://schemas.microsoft.com/office/drawing/2014/main" id="{98839156-19B5-F822-604E-265A7CBC47EF}"/>
              </a:ext>
            </a:extLst>
          </p:cNvPr>
          <p:cNvSpPr txBox="1"/>
          <p:nvPr/>
        </p:nvSpPr>
        <p:spPr>
          <a:xfrm>
            <a:off x="0" y="4088331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kumimoji="1" lang="ko-KR" altLang="en-US" sz="33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 계수 측정을 위한 딥러닝 기반 객체 탐지 시스템</a:t>
            </a:r>
            <a:endParaRPr kumimoji="1" lang="ja-JP" altLang="en-US" sz="33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29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860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3008467" y="3394213"/>
            <a:ext cx="6175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 내용 </a:t>
            </a:r>
            <a:r>
              <a:rPr kumimoji="1" lang="en-US" altLang="ko-KR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kumimoji="1" lang="ko-KR" altLang="en-US" sz="6000" b="1" spc="-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백엔드</a:t>
            </a:r>
            <a:endParaRPr kumimoji="1" lang="ja-JP" altLang="en-US" sz="60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31220" y="316503"/>
            <a:ext cx="553068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5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 내용 </a:t>
            </a:r>
            <a:r>
              <a:rPr kumimoji="1" lang="en-US" altLang="ko-KR" sz="5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kumimoji="1" lang="ko-KR" altLang="en-US" sz="5400" b="1" spc="-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백엔드</a:t>
            </a:r>
            <a:endParaRPr kumimoji="1" lang="ja-JP" altLang="en-US" sz="54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973D7A-B08D-DC6E-3237-FA32157DE441}"/>
              </a:ext>
            </a:extLst>
          </p:cNvPr>
          <p:cNvSpPr txBox="1"/>
          <p:nvPr/>
        </p:nvSpPr>
        <p:spPr>
          <a:xfrm>
            <a:off x="8663545" y="2574849"/>
            <a:ext cx="3528455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마이크로서비스</a:t>
            </a:r>
            <a:r>
              <a:rPr lang="ko-KR" alt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아키텍처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JWT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토큰을 사용한 인증 방식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Amazon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S3(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객체 스토리지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endParaRPr lang="en-US" altLang="ko-KR" dirty="0">
              <a:solidFill>
                <a:schemeClr val="tx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MySQL</a:t>
            </a:r>
          </a:p>
          <a:p>
            <a:pPr>
              <a:defRPr/>
            </a:pPr>
            <a:endParaRPr lang="en-US" altLang="ko-KR" dirty="0">
              <a:solidFill>
                <a:schemeClr val="tx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Spring Framework, Flask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dirty="0">
              <a:solidFill>
                <a:schemeClr val="tx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Docker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1C4CDF-1ADA-D295-4EFD-32747E7A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2610295"/>
            <a:ext cx="8241601" cy="3083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B538CF-05EE-FD3A-0217-E5C26210D356}"/>
              </a:ext>
            </a:extLst>
          </p:cNvPr>
          <p:cNvSpPr txBox="1"/>
          <p:nvPr/>
        </p:nvSpPr>
        <p:spPr>
          <a:xfrm>
            <a:off x="282433" y="2044669"/>
            <a:ext cx="3202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마이크로서비스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아키텍처 구조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8" name="Picture 4" descr="Spring] Spring Framework란? 기본 개념 핵심 정리">
            <a:extLst>
              <a:ext uri="{FF2B5EF4-FFF2-40B4-BE49-F238E27FC236}">
                <a16:creationId xmlns:a16="http://schemas.microsoft.com/office/drawing/2014/main" id="{0F9B6A48-8CF5-0ADF-195A-E4B2FE12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760" y="5776197"/>
            <a:ext cx="1168345" cy="825473"/>
          </a:xfrm>
          <a:prstGeom prst="rect">
            <a:avLst/>
          </a:prstGeom>
          <a:noFill/>
        </p:spPr>
      </p:pic>
      <p:pic>
        <p:nvPicPr>
          <p:cNvPr id="19" name="Picture 6" descr="MySQL - 나무위키">
            <a:extLst>
              <a:ext uri="{FF2B5EF4-FFF2-40B4-BE49-F238E27FC236}">
                <a16:creationId xmlns:a16="http://schemas.microsoft.com/office/drawing/2014/main" id="{66F33FCB-E7D2-FD51-11C2-50CF76DC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55" y="1760817"/>
            <a:ext cx="1123964" cy="79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AWS 주요 서비스">
            <a:extLst>
              <a:ext uri="{FF2B5EF4-FFF2-40B4-BE49-F238E27FC236}">
                <a16:creationId xmlns:a16="http://schemas.microsoft.com/office/drawing/2014/main" id="{9DCE9055-531F-4E17-F544-19DAFCF3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105" y="5833314"/>
            <a:ext cx="1057030" cy="79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CF8A33F-6BF7-CB03-C1A9-0B89DE31E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1964" y="1737969"/>
            <a:ext cx="908930" cy="8384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A9741FB-C3FC-B1BA-8333-1A5791285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1115" y="5743558"/>
            <a:ext cx="978365" cy="8460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904BE0D-93A4-012F-52BC-A620410BC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183" y="1830747"/>
            <a:ext cx="1065497" cy="668547"/>
          </a:xfrm>
          <a:prstGeom prst="rect">
            <a:avLst/>
          </a:prstGeom>
        </p:spPr>
      </p:pic>
      <p:grpSp>
        <p:nvGrpSpPr>
          <p:cNvPr id="35" name="グループ化 1">
            <a:extLst>
              <a:ext uri="{FF2B5EF4-FFF2-40B4-BE49-F238E27FC236}">
                <a16:creationId xmlns:a16="http://schemas.microsoft.com/office/drawing/2014/main" id="{F9B0739C-03CE-8BE1-D9B1-60823B3FCDF3}"/>
              </a:ext>
            </a:extLst>
          </p:cNvPr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6" name="ホームベース 2">
              <a:extLst>
                <a:ext uri="{FF2B5EF4-FFF2-40B4-BE49-F238E27FC236}">
                  <a16:creationId xmlns:a16="http://schemas.microsoft.com/office/drawing/2014/main" id="{0C71D99D-5879-B381-0997-2B529488F457}"/>
                </a:ext>
              </a:extLst>
            </p:cNvPr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7" name="テキスト ボックス 3">
              <a:extLst>
                <a:ext uri="{FF2B5EF4-FFF2-40B4-BE49-F238E27FC236}">
                  <a16:creationId xmlns:a16="http://schemas.microsoft.com/office/drawing/2014/main" id="{019F97F6-E476-3BBC-D77B-7D00A3333429}"/>
                </a:ext>
              </a:extLst>
            </p:cNvPr>
            <p:cNvSpPr txBox="1"/>
            <p:nvPr/>
          </p:nvSpPr>
          <p:spPr>
            <a:xfrm>
              <a:off x="651910" y="1667043"/>
              <a:ext cx="1786066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860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3008467" y="3394213"/>
            <a:ext cx="6175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 내용 </a:t>
            </a:r>
            <a:r>
              <a:rPr kumimoji="1" lang="en-US" altLang="ko-KR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kumimoji="1" lang="ko-KR" altLang="en-US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모바일</a:t>
            </a:r>
            <a:endParaRPr kumimoji="1" lang="ja-JP" altLang="en-US" sz="60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25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4">
            <a:extLst>
              <a:ext uri="{FF2B5EF4-FFF2-40B4-BE49-F238E27FC236}">
                <a16:creationId xmlns:a16="http://schemas.microsoft.com/office/drawing/2014/main" id="{B6EB662A-E8DE-F999-4E21-8554D248594C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모바일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EB6889E-2F4D-D581-96EB-CC9BF741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050" y="2056879"/>
            <a:ext cx="7049899" cy="4499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D54626-6B62-7F89-AA6D-B08EC0F3524B}"/>
              </a:ext>
            </a:extLst>
          </p:cNvPr>
          <p:cNvSpPr txBox="1"/>
          <p:nvPr/>
        </p:nvSpPr>
        <p:spPr>
          <a:xfrm>
            <a:off x="3970108" y="1679592"/>
            <a:ext cx="3629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MVVM </a:t>
            </a:r>
            <a:r>
              <a:rPr kumimoji="1"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아키텍처 적용 </a:t>
            </a:r>
            <a:endParaRPr kumimoji="1" lang="en-US" altLang="ja-JP" sz="2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9" name="グループ化 1">
            <a:extLst>
              <a:ext uri="{FF2B5EF4-FFF2-40B4-BE49-F238E27FC236}">
                <a16:creationId xmlns:a16="http://schemas.microsoft.com/office/drawing/2014/main" id="{E22FFC36-BD6B-532E-B119-BCEEF06B03BC}"/>
              </a:ext>
            </a:extLst>
          </p:cNvPr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10" name="ホームベース 2">
              <a:extLst>
                <a:ext uri="{FF2B5EF4-FFF2-40B4-BE49-F238E27FC236}">
                  <a16:creationId xmlns:a16="http://schemas.microsoft.com/office/drawing/2014/main" id="{9B7E0CFC-2946-14C4-15DF-B6854FECE957}"/>
                </a:ext>
              </a:extLst>
            </p:cNvPr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" name="テキスト ボックス 3">
              <a:extLst>
                <a:ext uri="{FF2B5EF4-FFF2-40B4-BE49-F238E27FC236}">
                  <a16:creationId xmlns:a16="http://schemas.microsoft.com/office/drawing/2014/main" id="{2E6BC4C2-C469-4C30-B32B-EF65065CEF5E}"/>
                </a:ext>
              </a:extLst>
            </p:cNvPr>
            <p:cNvSpPr txBox="1"/>
            <p:nvPr/>
          </p:nvSpPr>
          <p:spPr>
            <a:xfrm>
              <a:off x="651910" y="1667043"/>
              <a:ext cx="1786066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73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BB501E9-D9D6-FE08-E6E5-5D81DDE58E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808" y="2975440"/>
            <a:ext cx="2775701" cy="3460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0D5AC65-9E2F-9772-03C3-C7325BC6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26" y="2967638"/>
            <a:ext cx="2855950" cy="2186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DC1EAA94-9AAF-AF3F-2307-A53D67375A9E}"/>
                  </a:ext>
                </a:extLst>
              </p14:cNvPr>
              <p14:cNvContentPartPr/>
              <p14:nvPr/>
            </p14:nvContentPartPr>
            <p14:xfrm>
              <a:off x="3962000" y="2407680"/>
              <a:ext cx="360" cy="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DC1EAA94-9AAF-AF3F-2307-A53D67375A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3360" y="2398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45BD3A8B-2725-B2C2-97A2-11FB335012C0}"/>
                  </a:ext>
                </a:extLst>
              </p14:cNvPr>
              <p14:cNvContentPartPr/>
              <p14:nvPr/>
            </p14:nvContentPartPr>
            <p14:xfrm>
              <a:off x="7107416" y="2580142"/>
              <a:ext cx="360" cy="21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45BD3A8B-2725-B2C2-97A2-11FB335012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8416" y="2571142"/>
                <a:ext cx="18000" cy="198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999C2848-C4D4-45BF-65C4-05F598E660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8826" y="5359476"/>
            <a:ext cx="2855950" cy="932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873620-24E5-2E5A-56A8-C6D76F2670C1}"/>
              </a:ext>
            </a:extLst>
          </p:cNvPr>
          <p:cNvSpPr/>
          <p:nvPr/>
        </p:nvSpPr>
        <p:spPr>
          <a:xfrm>
            <a:off x="5970869" y="2579601"/>
            <a:ext cx="84406" cy="192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86A26C-4F9B-08AB-8093-740A58B446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3368" y="1754142"/>
            <a:ext cx="2366700" cy="870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93A4C7-81EA-C0C5-145B-9A159CABB8CA}"/>
              </a:ext>
            </a:extLst>
          </p:cNvPr>
          <p:cNvSpPr txBox="1"/>
          <p:nvPr/>
        </p:nvSpPr>
        <p:spPr>
          <a:xfrm>
            <a:off x="7188439" y="3241702"/>
            <a:ext cx="4891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회원가입 관련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View</a:t>
            </a: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 분석 및 결과 저장 관련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Dependency Injection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위한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正方形/長方形 4">
            <a:extLst>
              <a:ext uri="{FF2B5EF4-FFF2-40B4-BE49-F238E27FC236}">
                <a16:creationId xmlns:a16="http://schemas.microsoft.com/office/drawing/2014/main" id="{21F5E5FD-F713-A03C-0232-3618F5FB9459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View 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2" name="直線コネクタ 7">
            <a:extLst>
              <a:ext uri="{FF2B5EF4-FFF2-40B4-BE49-F238E27FC236}">
                <a16:creationId xmlns:a16="http://schemas.microsoft.com/office/drawing/2014/main" id="{AE108F89-549C-E374-84D1-5816CF9AA618}"/>
              </a:ext>
            </a:extLst>
          </p:cNvPr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グループ化 1">
            <a:extLst>
              <a:ext uri="{FF2B5EF4-FFF2-40B4-BE49-F238E27FC236}">
                <a16:creationId xmlns:a16="http://schemas.microsoft.com/office/drawing/2014/main" id="{0D40A115-B72A-D174-3788-614AE183E214}"/>
              </a:ext>
            </a:extLst>
          </p:cNvPr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25" name="ホームベース 2">
              <a:extLst>
                <a:ext uri="{FF2B5EF4-FFF2-40B4-BE49-F238E27FC236}">
                  <a16:creationId xmlns:a16="http://schemas.microsoft.com/office/drawing/2014/main" id="{DE9423CB-B8F9-82F2-CE4E-EF034ABCAF9D}"/>
                </a:ext>
              </a:extLst>
            </p:cNvPr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テキスト ボックス 3">
              <a:extLst>
                <a:ext uri="{FF2B5EF4-FFF2-40B4-BE49-F238E27FC236}">
                  <a16:creationId xmlns:a16="http://schemas.microsoft.com/office/drawing/2014/main" id="{2E20A906-FAB6-4208-5A19-E189A3B574D2}"/>
                </a:ext>
              </a:extLst>
            </p:cNvPr>
            <p:cNvSpPr txBox="1"/>
            <p:nvPr/>
          </p:nvSpPr>
          <p:spPr>
            <a:xfrm>
              <a:off x="651910" y="1667043"/>
              <a:ext cx="1786066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44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978823A-FF73-147A-DD19-DF4E5B45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5" y="2754359"/>
            <a:ext cx="2531948" cy="3856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3BE495D-A889-471C-BDF7-25AB88A8A89C}"/>
              </a:ext>
            </a:extLst>
          </p:cNvPr>
          <p:cNvSpPr/>
          <p:nvPr/>
        </p:nvSpPr>
        <p:spPr>
          <a:xfrm>
            <a:off x="3054534" y="4573026"/>
            <a:ext cx="436880" cy="264160"/>
          </a:xfrm>
          <a:prstGeom prst="rightArrow">
            <a:avLst/>
          </a:prstGeom>
          <a:solidFill>
            <a:srgbClr val="22578B"/>
          </a:solidFill>
          <a:ln>
            <a:solidFill>
              <a:srgbClr val="225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EBEBCC-798B-6B69-7BF1-33CB10D01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015" y="3944013"/>
            <a:ext cx="3523384" cy="1537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AC15B8-9B02-5BC8-6969-A37E2003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798" y="1717781"/>
            <a:ext cx="2531948" cy="18164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DF1993-7189-0386-27DA-0FC0EDCD736F}"/>
              </a:ext>
            </a:extLst>
          </p:cNvPr>
          <p:cNvSpPr txBox="1"/>
          <p:nvPr/>
        </p:nvSpPr>
        <p:spPr>
          <a:xfrm>
            <a:off x="7354666" y="3141865"/>
            <a:ext cx="4837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View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사용할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ViewModel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로직 생성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ViewModel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연결될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Datasource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- interface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생성을 통하여 유연성 증가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-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Impl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클래스를 통하여 구체화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正方形/長方形 4">
            <a:extLst>
              <a:ext uri="{FF2B5EF4-FFF2-40B4-BE49-F238E27FC236}">
                <a16:creationId xmlns:a16="http://schemas.microsoft.com/office/drawing/2014/main" id="{2F8C0CDC-32FB-3C8B-DFD0-9D1F95F683D7}"/>
              </a:ext>
            </a:extLst>
          </p:cNvPr>
          <p:cNvSpPr/>
          <p:nvPr/>
        </p:nvSpPr>
        <p:spPr>
          <a:xfrm>
            <a:off x="0" y="679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kumimoji="1" lang="en-US" altLang="ko-KR" sz="4400" b="1" spc="-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ViewModel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ホームベース 2">
            <a:extLst>
              <a:ext uri="{FF2B5EF4-FFF2-40B4-BE49-F238E27FC236}">
                <a16:creationId xmlns:a16="http://schemas.microsoft.com/office/drawing/2014/main" id="{7B2A91E7-23C7-B9F5-755A-33ADAEFECFC1}"/>
              </a:ext>
            </a:extLst>
          </p:cNvPr>
          <p:cNvSpPr/>
          <p:nvPr/>
        </p:nvSpPr>
        <p:spPr>
          <a:xfrm>
            <a:off x="282270" y="317182"/>
            <a:ext cx="2110410" cy="929201"/>
          </a:xfrm>
          <a:prstGeom prst="homePlate">
            <a:avLst/>
          </a:prstGeom>
          <a:solidFill>
            <a:schemeClr val="bg1"/>
          </a:solidFill>
          <a:ln w="76200">
            <a:solidFill>
              <a:srgbClr val="1F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6" name="直線コネクタ 7">
            <a:extLst>
              <a:ext uri="{FF2B5EF4-FFF2-40B4-BE49-F238E27FC236}">
                <a16:creationId xmlns:a16="http://schemas.microsoft.com/office/drawing/2014/main" id="{7412C6D8-CB41-390A-CA55-C30DC295E3C8}"/>
              </a:ext>
            </a:extLst>
          </p:cNvPr>
          <p:cNvCxnSpPr/>
          <p:nvPr/>
        </p:nvCxnSpPr>
        <p:spPr>
          <a:xfrm flipV="1">
            <a:off x="169911" y="6784872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グループ化 1">
            <a:extLst>
              <a:ext uri="{FF2B5EF4-FFF2-40B4-BE49-F238E27FC236}">
                <a16:creationId xmlns:a16="http://schemas.microsoft.com/office/drawing/2014/main" id="{60EF64A8-7E2D-2D36-C846-2E73964AFC3C}"/>
              </a:ext>
            </a:extLst>
          </p:cNvPr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18" name="ホームベース 2">
              <a:extLst>
                <a:ext uri="{FF2B5EF4-FFF2-40B4-BE49-F238E27FC236}">
                  <a16:creationId xmlns:a16="http://schemas.microsoft.com/office/drawing/2014/main" id="{A196E67E-308D-241E-9D9B-4F320FB95404}"/>
                </a:ext>
              </a:extLst>
            </p:cNvPr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0" name="テキスト ボックス 3">
              <a:extLst>
                <a:ext uri="{FF2B5EF4-FFF2-40B4-BE49-F238E27FC236}">
                  <a16:creationId xmlns:a16="http://schemas.microsoft.com/office/drawing/2014/main" id="{9CD4A39E-C56A-3818-D34B-D884D809E75D}"/>
                </a:ext>
              </a:extLst>
            </p:cNvPr>
            <p:cNvSpPr txBox="1"/>
            <p:nvPr/>
          </p:nvSpPr>
          <p:spPr>
            <a:xfrm>
              <a:off x="651910" y="1667043"/>
              <a:ext cx="1786066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017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56A6705-66F1-2E18-9BE2-6FBF19BD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60" y="2263314"/>
            <a:ext cx="2352246" cy="3755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908C555-3A7C-B413-862A-97D88584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304" y="3096237"/>
            <a:ext cx="2294784" cy="2491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0A3A65B-15E6-BB0B-F5D5-E5F54E7F2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12" y="2314337"/>
            <a:ext cx="1972250" cy="169456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28DFBC1-FF38-D16F-D9BF-4AF4EA44A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62" y="4526589"/>
            <a:ext cx="1772556" cy="1289131"/>
          </a:xfrm>
          <a:prstGeom prst="rect">
            <a:avLst/>
          </a:prstGeom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7D5D2097-C061-0CBA-DF09-827BC7DAC206}"/>
              </a:ext>
            </a:extLst>
          </p:cNvPr>
          <p:cNvSpPr/>
          <p:nvPr/>
        </p:nvSpPr>
        <p:spPr>
          <a:xfrm>
            <a:off x="2134794" y="3876825"/>
            <a:ext cx="436880" cy="264160"/>
          </a:xfrm>
          <a:prstGeom prst="rightArrow">
            <a:avLst/>
          </a:prstGeom>
          <a:solidFill>
            <a:srgbClr val="22578B"/>
          </a:solidFill>
          <a:ln>
            <a:solidFill>
              <a:srgbClr val="225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D4D74-0514-B81C-78D1-4D8666C1FAB8}"/>
              </a:ext>
            </a:extLst>
          </p:cNvPr>
          <p:cNvSpPr txBox="1"/>
          <p:nvPr/>
        </p:nvSpPr>
        <p:spPr>
          <a:xfrm>
            <a:off x="10429066" y="2582616"/>
            <a:ext cx="101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ja-JP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Utils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62F6462-333A-7152-397A-C5A836390400}"/>
              </a:ext>
            </a:extLst>
          </p:cNvPr>
          <p:cNvCxnSpPr>
            <a:cxnSpLocks/>
          </p:cNvCxnSpPr>
          <p:nvPr/>
        </p:nvCxnSpPr>
        <p:spPr>
          <a:xfrm>
            <a:off x="9560688" y="2040460"/>
            <a:ext cx="0" cy="4602826"/>
          </a:xfrm>
          <a:prstGeom prst="line">
            <a:avLst/>
          </a:prstGeom>
          <a:ln>
            <a:solidFill>
              <a:srgbClr val="2257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9F27368-BA12-2369-CDAC-C34C231D7AF0}"/>
              </a:ext>
            </a:extLst>
          </p:cNvPr>
          <p:cNvSpPr txBox="1"/>
          <p:nvPr/>
        </p:nvSpPr>
        <p:spPr>
          <a:xfrm>
            <a:off x="5066506" y="3429000"/>
            <a:ext cx="47722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 통신할 모델인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Cell / User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클래스 생성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en-US" altLang="ko-KR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명세서에 따른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Cell / User Service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spc="-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데이터를 </a:t>
            </a:r>
            <a:r>
              <a:rPr lang="en-US" altLang="ko-KR" sz="1400" spc="-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</a:t>
            </a:r>
            <a:r>
              <a:rPr lang="ko-KR" altLang="en-US" sz="1400" spc="-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저장할 </a:t>
            </a:r>
            <a:r>
              <a:rPr lang="en-US" altLang="ko-KR" sz="1400" spc="-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Room Database </a:t>
            </a:r>
            <a:r>
              <a:rPr lang="ko-KR" altLang="en-US" sz="1400" spc="-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</a:t>
            </a:r>
            <a:endParaRPr lang="en-US" altLang="ko-KR" sz="1400" spc="-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正方形/長方形 4">
            <a:extLst>
              <a:ext uri="{FF2B5EF4-FFF2-40B4-BE49-F238E27FC236}">
                <a16:creationId xmlns:a16="http://schemas.microsoft.com/office/drawing/2014/main" id="{B8878996-88F7-A7AE-A202-1BA0AB57A19A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Model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9" name="直線コネクタ 7">
            <a:extLst>
              <a:ext uri="{FF2B5EF4-FFF2-40B4-BE49-F238E27FC236}">
                <a16:creationId xmlns:a16="http://schemas.microsoft.com/office/drawing/2014/main" id="{B6E0DE2E-F29F-5FE2-4C98-8E1F72E232D3}"/>
              </a:ext>
            </a:extLst>
          </p:cNvPr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1">
            <a:extLst>
              <a:ext uri="{FF2B5EF4-FFF2-40B4-BE49-F238E27FC236}">
                <a16:creationId xmlns:a16="http://schemas.microsoft.com/office/drawing/2014/main" id="{9AAF7827-0203-1B35-F0AE-9ECE6B54006F}"/>
              </a:ext>
            </a:extLst>
          </p:cNvPr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24" name="ホームベース 2">
              <a:extLst>
                <a:ext uri="{FF2B5EF4-FFF2-40B4-BE49-F238E27FC236}">
                  <a16:creationId xmlns:a16="http://schemas.microsoft.com/office/drawing/2014/main" id="{564A80BC-032C-808F-94AB-4766F1435E35}"/>
                </a:ext>
              </a:extLst>
            </p:cNvPr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テキスト ボックス 3">
              <a:extLst>
                <a:ext uri="{FF2B5EF4-FFF2-40B4-BE49-F238E27FC236}">
                  <a16:creationId xmlns:a16="http://schemas.microsoft.com/office/drawing/2014/main" id="{70CB246C-8440-1BB3-74C1-1E3EAFE57973}"/>
                </a:ext>
              </a:extLst>
            </p:cNvPr>
            <p:cNvSpPr txBox="1"/>
            <p:nvPr/>
          </p:nvSpPr>
          <p:spPr>
            <a:xfrm>
              <a:off x="651910" y="1667043"/>
              <a:ext cx="1786066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888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732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3712182" y="339421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 내용 </a:t>
            </a:r>
            <a:r>
              <a:rPr kumimoji="1" lang="en-US" altLang="ko-KR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AI</a:t>
            </a:r>
            <a:endParaRPr kumimoji="1" lang="ja-JP" altLang="en-US" sz="60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101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AI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1AD2AE-88C6-4C16-B358-500DC4E3DAA5}"/>
              </a:ext>
            </a:extLst>
          </p:cNvPr>
          <p:cNvSpPr txBox="1"/>
          <p:nvPr/>
        </p:nvSpPr>
        <p:spPr>
          <a:xfrm>
            <a:off x="282269" y="1782229"/>
            <a:ext cx="40481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Data</a:t>
            </a:r>
            <a:r>
              <a:rPr kumimoji="1"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Preprocessing</a:t>
            </a:r>
            <a:r>
              <a:rPr kumimoji="1"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endParaRPr kumimoji="1" lang="en-US" altLang="ja-JP" sz="2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66869B-76F7-4F3F-87EC-23C8DB8E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010997"/>
            <a:ext cx="8562975" cy="24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04DF0-D871-4736-A2A3-078B037C75B6}"/>
              </a:ext>
            </a:extLst>
          </p:cNvPr>
          <p:cNvSpPr txBox="1"/>
          <p:nvPr/>
        </p:nvSpPr>
        <p:spPr>
          <a:xfrm>
            <a:off x="7404691" y="2565464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Original Image (4K)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C3E6A-2CBF-45BB-A321-6DFC6B74CAAE}"/>
              </a:ext>
            </a:extLst>
          </p:cNvPr>
          <p:cNvSpPr txBox="1"/>
          <p:nvPr/>
        </p:nvSpPr>
        <p:spPr>
          <a:xfrm>
            <a:off x="3098069" y="256546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 dataset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58030-D88C-41E8-842E-F44B4A5AC387}"/>
              </a:ext>
            </a:extLst>
          </p:cNvPr>
          <p:cNvSpPr txBox="1"/>
          <p:nvPr/>
        </p:nvSpPr>
        <p:spPr>
          <a:xfrm>
            <a:off x="799518" y="5687911"/>
            <a:ext cx="1059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원본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trainset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patch trainset 1800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장으로 증강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(Augmentation)</a:t>
            </a:r>
          </a:p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데이터셋 구성은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Train 8000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Validation 450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test 450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장으로 구성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(Augmentation)</a:t>
            </a:r>
          </a:p>
        </p:txBody>
      </p:sp>
      <p:grpSp>
        <p:nvGrpSpPr>
          <p:cNvPr id="12" name="グループ化 1">
            <a:extLst>
              <a:ext uri="{FF2B5EF4-FFF2-40B4-BE49-F238E27FC236}">
                <a16:creationId xmlns:a16="http://schemas.microsoft.com/office/drawing/2014/main" id="{9123AD93-06DC-0D6B-5073-1AF9FD734BC2}"/>
              </a:ext>
            </a:extLst>
          </p:cNvPr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13" name="ホームベース 2">
              <a:extLst>
                <a:ext uri="{FF2B5EF4-FFF2-40B4-BE49-F238E27FC236}">
                  <a16:creationId xmlns:a16="http://schemas.microsoft.com/office/drawing/2014/main" id="{71F9C175-52CC-F187-13B0-40889138A253}"/>
                </a:ext>
              </a:extLst>
            </p:cNvPr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" name="テキスト ボックス 3">
              <a:extLst>
                <a:ext uri="{FF2B5EF4-FFF2-40B4-BE49-F238E27FC236}">
                  <a16:creationId xmlns:a16="http://schemas.microsoft.com/office/drawing/2014/main" id="{118BA49D-2BED-CCB0-B3A7-AEDA14F64A5E}"/>
                </a:ext>
              </a:extLst>
            </p:cNvPr>
            <p:cNvSpPr txBox="1"/>
            <p:nvPr/>
          </p:nvSpPr>
          <p:spPr>
            <a:xfrm>
              <a:off x="651910" y="1667043"/>
              <a:ext cx="1786066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57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4">
            <a:extLst>
              <a:ext uri="{FF2B5EF4-FFF2-40B4-BE49-F238E27FC236}">
                <a16:creationId xmlns:a16="http://schemas.microsoft.com/office/drawing/2014/main" id="{B6EB662A-E8DE-F999-4E21-8554D248594C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AI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1AD2AE-88C6-4C16-B358-500DC4E3DAA5}"/>
              </a:ext>
            </a:extLst>
          </p:cNvPr>
          <p:cNvSpPr txBox="1"/>
          <p:nvPr/>
        </p:nvSpPr>
        <p:spPr>
          <a:xfrm>
            <a:off x="282269" y="1782229"/>
            <a:ext cx="3613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Target Labeling</a:t>
            </a:r>
            <a:endParaRPr kumimoji="1" lang="en-US" altLang="ja-JP" sz="2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58030-D88C-41E8-842E-F44B4A5AC387}"/>
              </a:ext>
            </a:extLst>
          </p:cNvPr>
          <p:cNvSpPr txBox="1"/>
          <p:nvPr/>
        </p:nvSpPr>
        <p:spPr>
          <a:xfrm>
            <a:off x="2046653" y="5719732"/>
            <a:ext cx="8098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중점 좌표가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내부에 있는 경우에만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labeling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포함시킴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원본 라벨링의 값을 계산하여 </a:t>
            </a:r>
            <a:r>
              <a:rPr lang="ko-KR" altLang="en-US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</a:t>
            </a:r>
            <a:r>
              <a:rPr lang="en-US" altLang="ko-KR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</a:t>
            </a:r>
            <a:r>
              <a:rPr lang="ko-KR" altLang="en-US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별로 다시 </a:t>
            </a:r>
            <a:r>
              <a:rPr lang="en-US" altLang="ko-KR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labeling</a:t>
            </a:r>
            <a:r>
              <a:rPr lang="ko-KR" altLang="en-US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하는 프로그램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0" name="Picture 2" descr="img">
            <a:extLst>
              <a:ext uri="{FF2B5EF4-FFF2-40B4-BE49-F238E27FC236}">
                <a16:creationId xmlns:a16="http://schemas.microsoft.com/office/drawing/2014/main" id="{1D94F468-687A-4659-88F6-42C3E84C8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28" y="2552654"/>
            <a:ext cx="7206343" cy="305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ホームベース 2">
            <a:extLst>
              <a:ext uri="{FF2B5EF4-FFF2-40B4-BE49-F238E27FC236}">
                <a16:creationId xmlns:a16="http://schemas.microsoft.com/office/drawing/2014/main" id="{1A17C318-1769-AA9F-B8ED-1E311DA409C2}"/>
              </a:ext>
            </a:extLst>
          </p:cNvPr>
          <p:cNvSpPr/>
          <p:nvPr/>
        </p:nvSpPr>
        <p:spPr>
          <a:xfrm>
            <a:off x="282270" y="316503"/>
            <a:ext cx="2110410" cy="929201"/>
          </a:xfrm>
          <a:prstGeom prst="homePlate">
            <a:avLst/>
          </a:prstGeom>
          <a:solidFill>
            <a:schemeClr val="bg1"/>
          </a:solidFill>
          <a:ln w="76200">
            <a:solidFill>
              <a:srgbClr val="1F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テキスト ボックス 3">
            <a:extLst>
              <a:ext uri="{FF2B5EF4-FFF2-40B4-BE49-F238E27FC236}">
                <a16:creationId xmlns:a16="http://schemas.microsoft.com/office/drawing/2014/main" id="{AABFEA27-3E63-E61F-39B3-AA367E5D953C}"/>
              </a:ext>
            </a:extLst>
          </p:cNvPr>
          <p:cNvSpPr txBox="1"/>
          <p:nvPr/>
        </p:nvSpPr>
        <p:spPr>
          <a:xfrm>
            <a:off x="377590" y="485216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Part 4</a:t>
            </a:r>
            <a:endParaRPr kumimoji="1" lang="ja-JP" altLang="en-US" sz="3600" b="1" dirty="0">
              <a:solidFill>
                <a:srgbClr val="1F33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2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371061"/>
            <a:ext cx="12192000" cy="86139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490328" y="524602"/>
            <a:ext cx="3869636" cy="1134834"/>
            <a:chOff x="556590" y="1460994"/>
            <a:chExt cx="3869636" cy="1134834"/>
          </a:xfrm>
        </p:grpSpPr>
        <p:sp>
          <p:nvSpPr>
            <p:cNvPr id="4" name="ホームベース 3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795130" y="1643690"/>
              <a:ext cx="12362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b="1" spc="-300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목차</a:t>
              </a:r>
              <a:endParaRPr kumimoji="1" lang="ja-JP" altLang="en-US" sz="4400" b="1" spc="-300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1965104" y="2177411"/>
            <a:ext cx="8070575" cy="460173"/>
            <a:chOff x="1965105" y="2451651"/>
            <a:chExt cx="8070575" cy="808383"/>
          </a:xfrm>
        </p:grpSpPr>
        <p:sp>
          <p:nvSpPr>
            <p:cNvPr id="7" name="正方形/長方形 6"/>
            <p:cNvSpPr/>
            <p:nvPr/>
          </p:nvSpPr>
          <p:spPr>
            <a:xfrm>
              <a:off x="1965105" y="2451651"/>
              <a:ext cx="808383" cy="80838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500" b="1" dirty="0">
                  <a:solidFill>
                    <a:schemeClr val="tx1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ja-JP" altLang="en-US" sz="2500" b="1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313043" y="2532677"/>
              <a:ext cx="1620957" cy="648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프로젝트 개요</a:t>
              </a:r>
              <a:endParaRPr kumimoji="1" lang="ja-JP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3" name="グループ化 13">
            <a:extLst>
              <a:ext uri="{FF2B5EF4-FFF2-40B4-BE49-F238E27FC236}">
                <a16:creationId xmlns:a16="http://schemas.microsoft.com/office/drawing/2014/main" id="{4BEB6754-AD5C-4B82-8A86-DFFC6CC57977}"/>
              </a:ext>
            </a:extLst>
          </p:cNvPr>
          <p:cNvGrpSpPr/>
          <p:nvPr/>
        </p:nvGrpSpPr>
        <p:grpSpPr>
          <a:xfrm>
            <a:off x="1965103" y="3006098"/>
            <a:ext cx="8070575" cy="482329"/>
            <a:chOff x="1965105" y="2451651"/>
            <a:chExt cx="8070575" cy="808385"/>
          </a:xfrm>
        </p:grpSpPr>
        <p:sp>
          <p:nvSpPr>
            <p:cNvPr id="24" name="正方形/長方形 6">
              <a:extLst>
                <a:ext uri="{FF2B5EF4-FFF2-40B4-BE49-F238E27FC236}">
                  <a16:creationId xmlns:a16="http://schemas.microsoft.com/office/drawing/2014/main" id="{D5F91EAE-D877-478B-B122-6389880492B9}"/>
                </a:ext>
              </a:extLst>
            </p:cNvPr>
            <p:cNvSpPr/>
            <p:nvPr/>
          </p:nvSpPr>
          <p:spPr>
            <a:xfrm>
              <a:off x="1965105" y="2451653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500" b="1" dirty="0">
                  <a:solidFill>
                    <a:schemeClr val="tx1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endParaRPr lang="ja-JP" altLang="en-US" sz="2500" b="1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正方形/長方形 7">
              <a:extLst>
                <a:ext uri="{FF2B5EF4-FFF2-40B4-BE49-F238E27FC236}">
                  <a16:creationId xmlns:a16="http://schemas.microsoft.com/office/drawing/2014/main" id="{458F3403-C38B-4E47-8700-27BE6EC455F5}"/>
                </a:ext>
              </a:extLst>
            </p:cNvPr>
            <p:cNvSpPr/>
            <p:nvPr/>
          </p:nvSpPr>
          <p:spPr>
            <a:xfrm>
              <a:off x="3091540" y="2451651"/>
              <a:ext cx="6944140" cy="8083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7" name="グループ化 13">
            <a:extLst>
              <a:ext uri="{FF2B5EF4-FFF2-40B4-BE49-F238E27FC236}">
                <a16:creationId xmlns:a16="http://schemas.microsoft.com/office/drawing/2014/main" id="{D3985CB4-62FB-46C5-B88E-77AFC2EEACF5}"/>
              </a:ext>
            </a:extLst>
          </p:cNvPr>
          <p:cNvGrpSpPr/>
          <p:nvPr/>
        </p:nvGrpSpPr>
        <p:grpSpPr>
          <a:xfrm>
            <a:off x="1965103" y="3859214"/>
            <a:ext cx="8070575" cy="482328"/>
            <a:chOff x="1965105" y="2451651"/>
            <a:chExt cx="8070575" cy="808384"/>
          </a:xfrm>
        </p:grpSpPr>
        <p:sp>
          <p:nvSpPr>
            <p:cNvPr id="28" name="正方形/長方形 6">
              <a:extLst>
                <a:ext uri="{FF2B5EF4-FFF2-40B4-BE49-F238E27FC236}">
                  <a16:creationId xmlns:a16="http://schemas.microsoft.com/office/drawing/2014/main" id="{A22CB77C-B15A-4C1A-A824-03A8CA1F45CA}"/>
                </a:ext>
              </a:extLst>
            </p:cNvPr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500" b="1" dirty="0">
                  <a:solidFill>
                    <a:schemeClr val="tx1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endParaRPr lang="ja-JP" altLang="en-US" sz="2500" b="1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9" name="正方形/長方形 7">
              <a:extLst>
                <a:ext uri="{FF2B5EF4-FFF2-40B4-BE49-F238E27FC236}">
                  <a16:creationId xmlns:a16="http://schemas.microsoft.com/office/drawing/2014/main" id="{91B32794-9AFA-4912-8DA4-CFCCFF6F01CA}"/>
                </a:ext>
              </a:extLst>
            </p:cNvPr>
            <p:cNvSpPr/>
            <p:nvPr/>
          </p:nvSpPr>
          <p:spPr>
            <a:xfrm>
              <a:off x="3091540" y="2451651"/>
              <a:ext cx="6944140" cy="8083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0" name="テキスト ボックス 12">
              <a:extLst>
                <a:ext uri="{FF2B5EF4-FFF2-40B4-BE49-F238E27FC236}">
                  <a16:creationId xmlns:a16="http://schemas.microsoft.com/office/drawing/2014/main" id="{F2ACE176-BACF-4B54-872E-590D54E0195F}"/>
                </a:ext>
              </a:extLst>
            </p:cNvPr>
            <p:cNvSpPr txBox="1"/>
            <p:nvPr/>
          </p:nvSpPr>
          <p:spPr>
            <a:xfrm>
              <a:off x="3313043" y="2548155"/>
              <a:ext cx="4649138" cy="619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주요 기술 접근 방법</a:t>
              </a:r>
              <a:endParaRPr kumimoji="1" lang="ja-JP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3" name="テキスト ボックス 12">
            <a:extLst>
              <a:ext uri="{FF2B5EF4-FFF2-40B4-BE49-F238E27FC236}">
                <a16:creationId xmlns:a16="http://schemas.microsoft.com/office/drawing/2014/main" id="{5F2A8B4B-A145-4AD5-AAF5-14F0020D42D7}"/>
              </a:ext>
            </a:extLst>
          </p:cNvPr>
          <p:cNvSpPr txBox="1"/>
          <p:nvPr/>
        </p:nvSpPr>
        <p:spPr>
          <a:xfrm>
            <a:off x="3312239" y="306810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관련 기술</a:t>
            </a:r>
            <a:endParaRPr kumimoji="1" lang="ja-JP" altLang="en-US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4" name="グループ化 13">
            <a:extLst>
              <a:ext uri="{FF2B5EF4-FFF2-40B4-BE49-F238E27FC236}">
                <a16:creationId xmlns:a16="http://schemas.microsoft.com/office/drawing/2014/main" id="{1AED84D6-B352-47B2-B7FD-F08EB18D14FA}"/>
              </a:ext>
            </a:extLst>
          </p:cNvPr>
          <p:cNvGrpSpPr/>
          <p:nvPr/>
        </p:nvGrpSpPr>
        <p:grpSpPr>
          <a:xfrm>
            <a:off x="1947348" y="5565439"/>
            <a:ext cx="8070575" cy="460174"/>
            <a:chOff x="1965105" y="2451651"/>
            <a:chExt cx="8070575" cy="808385"/>
          </a:xfrm>
        </p:grpSpPr>
        <p:sp>
          <p:nvSpPr>
            <p:cNvPr id="45" name="正方形/長方形 6">
              <a:extLst>
                <a:ext uri="{FF2B5EF4-FFF2-40B4-BE49-F238E27FC236}">
                  <a16:creationId xmlns:a16="http://schemas.microsoft.com/office/drawing/2014/main" id="{AC96024C-DEED-47E7-AE8F-9B8F64E138C0}"/>
                </a:ext>
              </a:extLst>
            </p:cNvPr>
            <p:cNvSpPr/>
            <p:nvPr/>
          </p:nvSpPr>
          <p:spPr>
            <a:xfrm>
              <a:off x="1965105" y="2451655"/>
              <a:ext cx="808383" cy="80838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500" b="1" dirty="0">
                  <a:solidFill>
                    <a:schemeClr val="tx1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endParaRPr lang="ja-JP" altLang="en-US" sz="2500" b="1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6" name="正方形/長方形 7">
              <a:extLst>
                <a:ext uri="{FF2B5EF4-FFF2-40B4-BE49-F238E27FC236}">
                  <a16:creationId xmlns:a16="http://schemas.microsoft.com/office/drawing/2014/main" id="{C01A37C8-C066-472D-BE45-42458708533D}"/>
                </a:ext>
              </a:extLst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テキスト ボックス 12">
              <a:extLst>
                <a:ext uri="{FF2B5EF4-FFF2-40B4-BE49-F238E27FC236}">
                  <a16:creationId xmlns:a16="http://schemas.microsoft.com/office/drawing/2014/main" id="{F49DFD6E-7947-4F32-BC09-35EEFA0A115E}"/>
                </a:ext>
              </a:extLst>
            </p:cNvPr>
            <p:cNvSpPr txBox="1"/>
            <p:nvPr/>
          </p:nvSpPr>
          <p:spPr>
            <a:xfrm>
              <a:off x="3313043" y="2532677"/>
              <a:ext cx="646331" cy="648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결론</a:t>
              </a:r>
              <a:endParaRPr kumimoji="1" lang="ja-JP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8" name="グループ化 13">
            <a:extLst>
              <a:ext uri="{FF2B5EF4-FFF2-40B4-BE49-F238E27FC236}">
                <a16:creationId xmlns:a16="http://schemas.microsoft.com/office/drawing/2014/main" id="{A6778525-66F5-556E-ADF1-D212A03717D5}"/>
              </a:ext>
            </a:extLst>
          </p:cNvPr>
          <p:cNvGrpSpPr/>
          <p:nvPr/>
        </p:nvGrpSpPr>
        <p:grpSpPr>
          <a:xfrm>
            <a:off x="1965103" y="4712327"/>
            <a:ext cx="8070575" cy="482328"/>
            <a:chOff x="1965105" y="2451651"/>
            <a:chExt cx="8070575" cy="808384"/>
          </a:xfrm>
        </p:grpSpPr>
        <p:sp>
          <p:nvSpPr>
            <p:cNvPr id="49" name="正方形/長方形 6">
              <a:extLst>
                <a:ext uri="{FF2B5EF4-FFF2-40B4-BE49-F238E27FC236}">
                  <a16:creationId xmlns:a16="http://schemas.microsoft.com/office/drawing/2014/main" id="{6891FDC3-D9CC-425D-BFF1-A817F0C5BB15}"/>
                </a:ext>
              </a:extLst>
            </p:cNvPr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500" b="1" dirty="0">
                  <a:solidFill>
                    <a:schemeClr val="tx1">
                      <a:lumMod val="7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endParaRPr lang="ja-JP" altLang="en-US" sz="2500" b="1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0" name="正方形/長方形 7">
              <a:extLst>
                <a:ext uri="{FF2B5EF4-FFF2-40B4-BE49-F238E27FC236}">
                  <a16:creationId xmlns:a16="http://schemas.microsoft.com/office/drawing/2014/main" id="{B2F2B916-FA3E-C496-D9A6-12586F1C33CE}"/>
                </a:ext>
              </a:extLst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1" name="テキスト ボックス 12">
              <a:extLst>
                <a:ext uri="{FF2B5EF4-FFF2-40B4-BE49-F238E27FC236}">
                  <a16:creationId xmlns:a16="http://schemas.microsoft.com/office/drawing/2014/main" id="{7FAE07A5-92B3-FA7A-A8A5-98320D27F65B}"/>
                </a:ext>
              </a:extLst>
            </p:cNvPr>
            <p:cNvSpPr txBox="1"/>
            <p:nvPr/>
          </p:nvSpPr>
          <p:spPr>
            <a:xfrm>
              <a:off x="3313043" y="2563635"/>
              <a:ext cx="1095172" cy="619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수행내용</a:t>
              </a:r>
              <a:endParaRPr kumimoji="1" lang="ja-JP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887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4">
            <a:extLst>
              <a:ext uri="{FF2B5EF4-FFF2-40B4-BE49-F238E27FC236}">
                <a16:creationId xmlns:a16="http://schemas.microsoft.com/office/drawing/2014/main" id="{035355AD-4FA7-A24D-FFBF-25D6F386C2BD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AI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1AD2AE-88C6-4C16-B358-500DC4E3DAA5}"/>
              </a:ext>
            </a:extLst>
          </p:cNvPr>
          <p:cNvSpPr txBox="1"/>
          <p:nvPr/>
        </p:nvSpPr>
        <p:spPr>
          <a:xfrm>
            <a:off x="282269" y="1782229"/>
            <a:ext cx="3922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kumimoji="1"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 모델 선정 및 학습</a:t>
            </a:r>
            <a:endParaRPr kumimoji="1" lang="en-US" altLang="ja-JP" sz="2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58030-D88C-41E8-842E-F44B4A5AC387}"/>
              </a:ext>
            </a:extLst>
          </p:cNvPr>
          <p:cNvSpPr txBox="1"/>
          <p:nvPr/>
        </p:nvSpPr>
        <p:spPr>
          <a:xfrm>
            <a:off x="572189" y="2497027"/>
            <a:ext cx="11703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Cell Counting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간단한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Detection task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 때문에 고성능의 모델보다는 효율적으로 학습이 가능한 모델을 선정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YOLO-R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Real-time Object Detection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#1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성적을 거둔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model</a:t>
            </a: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YOLO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v4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같은 경량화 모델들과 비교해도 굉장히 가벼워 학습 모델로 선정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ホームベース 2">
            <a:extLst>
              <a:ext uri="{FF2B5EF4-FFF2-40B4-BE49-F238E27FC236}">
                <a16:creationId xmlns:a16="http://schemas.microsoft.com/office/drawing/2014/main" id="{ECF619E1-1536-6B6D-0102-266692CC7A68}"/>
              </a:ext>
            </a:extLst>
          </p:cNvPr>
          <p:cNvSpPr/>
          <p:nvPr/>
        </p:nvSpPr>
        <p:spPr>
          <a:xfrm>
            <a:off x="282270" y="316503"/>
            <a:ext cx="2110410" cy="929201"/>
          </a:xfrm>
          <a:prstGeom prst="homePlate">
            <a:avLst/>
          </a:prstGeom>
          <a:solidFill>
            <a:schemeClr val="bg1"/>
          </a:solidFill>
          <a:ln w="76200">
            <a:solidFill>
              <a:srgbClr val="1F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9759EC00-7370-1616-564B-A29DA611BBBE}"/>
              </a:ext>
            </a:extLst>
          </p:cNvPr>
          <p:cNvSpPr txBox="1"/>
          <p:nvPr/>
        </p:nvSpPr>
        <p:spPr>
          <a:xfrm>
            <a:off x="377590" y="485216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Part 4</a:t>
            </a:r>
            <a:endParaRPr kumimoji="1" lang="ja-JP" altLang="en-US" sz="3600" b="1" dirty="0">
              <a:solidFill>
                <a:srgbClr val="1F33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0F2DBB-AD84-EB42-36B2-57C11EF3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89" y="4072676"/>
            <a:ext cx="4114574" cy="261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16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4">
            <a:extLst>
              <a:ext uri="{FF2B5EF4-FFF2-40B4-BE49-F238E27FC236}">
                <a16:creationId xmlns:a16="http://schemas.microsoft.com/office/drawing/2014/main" id="{035355AD-4FA7-A24D-FFBF-25D6F386C2BD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AI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1AD2AE-88C6-4C16-B358-500DC4E3DAA5}"/>
              </a:ext>
            </a:extLst>
          </p:cNvPr>
          <p:cNvSpPr txBox="1"/>
          <p:nvPr/>
        </p:nvSpPr>
        <p:spPr>
          <a:xfrm>
            <a:off x="282268" y="1782229"/>
            <a:ext cx="4505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Patch-based Detection</a:t>
            </a:r>
            <a:endParaRPr kumimoji="1" lang="en-US" altLang="ja-JP" sz="2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58030-D88C-41E8-842E-F44B4A5AC387}"/>
              </a:ext>
            </a:extLst>
          </p:cNvPr>
          <p:cNvSpPr txBox="1"/>
          <p:nvPr/>
        </p:nvSpPr>
        <p:spPr>
          <a:xfrm>
            <a:off x="744719" y="2531531"/>
            <a:ext cx="10694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patch-based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Detection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 가장자리에 대한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Detection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자연스럽게 수행할 수 있도록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앞서 언급한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stride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통해 구역을 정해 줌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이미지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size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반 씩 이동하며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Detection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수행하고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경계선의 중앙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±40 size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부분을 나중에 합치는 방식을 사용함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2D44A0-26DD-81A4-AE3E-D8352D03C9E5}"/>
              </a:ext>
            </a:extLst>
          </p:cNvPr>
          <p:cNvGrpSpPr/>
          <p:nvPr/>
        </p:nvGrpSpPr>
        <p:grpSpPr>
          <a:xfrm>
            <a:off x="3354167" y="4202960"/>
            <a:ext cx="5411242" cy="2500754"/>
            <a:chOff x="2209800" y="1214470"/>
            <a:chExt cx="7772400" cy="358757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314E95-F8A7-2C55-01A4-6BD9407B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214470"/>
              <a:ext cx="3886200" cy="291465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82C9EE1-86F9-3973-D85A-0B00B81C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14470"/>
              <a:ext cx="3886200" cy="291465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5" name="그림 14" descr="무척추동물, 하얀색이(가) 표시된 사진&#10;&#10;자동 생성된 설명">
              <a:extLst>
                <a:ext uri="{FF2B5EF4-FFF2-40B4-BE49-F238E27FC236}">
                  <a16:creationId xmlns:a16="http://schemas.microsoft.com/office/drawing/2014/main" id="{A05A7000-2A85-07C6-6B54-FD7F1C639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3" r="29191"/>
            <a:stretch/>
          </p:blipFill>
          <p:spPr>
            <a:xfrm>
              <a:off x="5302899" y="1214470"/>
              <a:ext cx="1586204" cy="291465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7BED571E-DB48-B62B-C06D-4C1001B9396B}"/>
                </a:ext>
              </a:extLst>
            </p:cNvPr>
            <p:cNvSpPr txBox="1"/>
            <p:nvPr/>
          </p:nvSpPr>
          <p:spPr>
            <a:xfrm>
              <a:off x="2409529" y="4360505"/>
              <a:ext cx="7372944" cy="441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중앙의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Patch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는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가운데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±40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사이즈에 있는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cell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detection</a:t>
              </a:r>
              <a:endPara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7" name="ホームベース 2">
            <a:extLst>
              <a:ext uri="{FF2B5EF4-FFF2-40B4-BE49-F238E27FC236}">
                <a16:creationId xmlns:a16="http://schemas.microsoft.com/office/drawing/2014/main" id="{98368498-665F-FDFD-E1CF-5403C310F294}"/>
              </a:ext>
            </a:extLst>
          </p:cNvPr>
          <p:cNvSpPr/>
          <p:nvPr/>
        </p:nvSpPr>
        <p:spPr>
          <a:xfrm>
            <a:off x="282270" y="316503"/>
            <a:ext cx="2110410" cy="929201"/>
          </a:xfrm>
          <a:prstGeom prst="homePlate">
            <a:avLst/>
          </a:prstGeom>
          <a:solidFill>
            <a:schemeClr val="bg1"/>
          </a:solidFill>
          <a:ln w="76200">
            <a:solidFill>
              <a:srgbClr val="1F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テキスト ボックス 3">
            <a:extLst>
              <a:ext uri="{FF2B5EF4-FFF2-40B4-BE49-F238E27FC236}">
                <a16:creationId xmlns:a16="http://schemas.microsoft.com/office/drawing/2014/main" id="{7265C0FB-1F55-0C59-405D-EDD8EEFA19E5}"/>
              </a:ext>
            </a:extLst>
          </p:cNvPr>
          <p:cNvSpPr txBox="1"/>
          <p:nvPr/>
        </p:nvSpPr>
        <p:spPr>
          <a:xfrm>
            <a:off x="377590" y="485216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Part 4</a:t>
            </a:r>
            <a:endParaRPr kumimoji="1" lang="ja-JP" altLang="en-US" sz="3600" b="1" dirty="0">
              <a:solidFill>
                <a:srgbClr val="1F33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787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4">
            <a:extLst>
              <a:ext uri="{FF2B5EF4-FFF2-40B4-BE49-F238E27FC236}">
                <a16:creationId xmlns:a16="http://schemas.microsoft.com/office/drawing/2014/main" id="{035355AD-4FA7-A24D-FFBF-25D6F386C2BD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AI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1AD2AE-88C6-4C16-B358-500DC4E3DAA5}"/>
              </a:ext>
            </a:extLst>
          </p:cNvPr>
          <p:cNvSpPr txBox="1"/>
          <p:nvPr/>
        </p:nvSpPr>
        <p:spPr>
          <a:xfrm>
            <a:off x="282269" y="1782229"/>
            <a:ext cx="3922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kumimoji="1"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 모델 선정 및 학습</a:t>
            </a:r>
            <a:endParaRPr kumimoji="1" lang="en-US" altLang="ja-JP" sz="2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58030-D88C-41E8-842E-F44B4A5AC387}"/>
              </a:ext>
            </a:extLst>
          </p:cNvPr>
          <p:cNvSpPr txBox="1"/>
          <p:nvPr/>
        </p:nvSpPr>
        <p:spPr>
          <a:xfrm>
            <a:off x="744718" y="2531531"/>
            <a:ext cx="68839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 상하좌우에 대한 경계선을 가지고 있기 때문에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여러 장의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이어 붙이게 되면 다음 그림과 같이 합쳐지게 됨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먼저 붉은 부분에 대한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Detection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수행되고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노란색 부분에 대한 결과와 회색 부분에 대한 결과가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덧씌워짐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0999FA-D461-35D7-ECD3-CA78CA39D601}"/>
              </a:ext>
            </a:extLst>
          </p:cNvPr>
          <p:cNvGrpSpPr/>
          <p:nvPr/>
        </p:nvGrpSpPr>
        <p:grpSpPr>
          <a:xfrm>
            <a:off x="7739247" y="2531531"/>
            <a:ext cx="4109700" cy="3580149"/>
            <a:chOff x="2194055" y="245121"/>
            <a:chExt cx="7803889" cy="66884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1B9FF33-DE95-7663-B3FF-B7606A6BE057}"/>
                </a:ext>
              </a:extLst>
            </p:cNvPr>
            <p:cNvGrpSpPr/>
            <p:nvPr/>
          </p:nvGrpSpPr>
          <p:grpSpPr>
            <a:xfrm>
              <a:off x="2194055" y="245121"/>
              <a:ext cx="7803889" cy="6688408"/>
              <a:chOff x="2208633" y="203322"/>
              <a:chExt cx="7803889" cy="6688408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48964D4-FC43-3ADE-A65A-C1DB32A1E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3117979"/>
                <a:ext cx="3886200" cy="291465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0F314E95-F8A7-2C55-01A4-6BD9407B6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8633" y="203322"/>
                <a:ext cx="3886200" cy="291465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82C9EE1-86F9-3973-D85A-0B00B81CF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03329"/>
                <a:ext cx="3886201" cy="291465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9A2D8C12-6626-6378-AF6D-BEBFB47C5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9022" y="3117979"/>
                <a:ext cx="3886200" cy="291465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pic>
            <p:nvPicPr>
              <p:cNvPr id="33" name="그림 32" descr="무척추동물, 하얀색이(가) 표시된 사진&#10;&#10;자동 생성된 설명">
                <a:extLst>
                  <a:ext uri="{FF2B5EF4-FFF2-40B4-BE49-F238E27FC236}">
                    <a16:creationId xmlns:a16="http://schemas.microsoft.com/office/drawing/2014/main" id="{A05A7000-2A85-07C6-6B54-FD7F1C639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93" r="29191"/>
              <a:stretch/>
            </p:blipFill>
            <p:spPr>
              <a:xfrm>
                <a:off x="5302121" y="203330"/>
                <a:ext cx="1586204" cy="2914650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4C82F61-BBB4-EE57-0C25-64542D097A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24" b="22754"/>
              <a:stretch/>
            </p:blipFill>
            <p:spPr>
              <a:xfrm>
                <a:off x="2208633" y="2324874"/>
                <a:ext cx="3886200" cy="1586207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FC87170-038B-6902-C0A2-75D665134D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775" b="22803"/>
              <a:stretch/>
            </p:blipFill>
            <p:spPr>
              <a:xfrm>
                <a:off x="6126322" y="2324873"/>
                <a:ext cx="3886200" cy="1586205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028A9AA-BF61-8E4B-A5EC-53E437E601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72" r="29312"/>
              <a:stretch/>
            </p:blipFill>
            <p:spPr>
              <a:xfrm>
                <a:off x="5302121" y="3117979"/>
                <a:ext cx="1586204" cy="2914650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pic>
            <p:nvPicPr>
              <p:cNvPr id="37" name="그림 36" descr="무척추동물이(가) 표시된 사진&#10;&#10;자동 생성된 설명">
                <a:extLst>
                  <a:ext uri="{FF2B5EF4-FFF2-40B4-BE49-F238E27FC236}">
                    <a16:creationId xmlns:a16="http://schemas.microsoft.com/office/drawing/2014/main" id="{F296919E-9433-069D-0C07-E07AA2C874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72" t="22790" r="29612" b="22788"/>
              <a:stretch/>
            </p:blipFill>
            <p:spPr>
              <a:xfrm>
                <a:off x="5302121" y="2324873"/>
                <a:ext cx="1586204" cy="1586205"/>
              </a:xfrm>
              <a:prstGeom prst="rect">
                <a:avLst/>
              </a:prstGeom>
              <a:ln w="28575">
                <a:solidFill>
                  <a:schemeClr val="accent6"/>
                </a:solidFill>
              </a:ln>
            </p:spPr>
          </p:pic>
          <p:sp>
            <p:nvSpPr>
              <p:cNvPr id="38" name="TextBox 20">
                <a:extLst>
                  <a:ext uri="{FF2B5EF4-FFF2-40B4-BE49-F238E27FC236}">
                    <a16:creationId xmlns:a16="http://schemas.microsoft.com/office/drawing/2014/main" id="{2ED50C52-5C73-6F6B-D0EB-E7E589F848EF}"/>
                  </a:ext>
                </a:extLst>
              </p:cNvPr>
              <p:cNvSpPr txBox="1"/>
              <p:nvPr/>
            </p:nvSpPr>
            <p:spPr>
              <a:xfrm>
                <a:off x="3925253" y="6201747"/>
                <a:ext cx="4402138" cy="689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상하좌우로 붙일 경우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C194A4-FFD4-98BC-FF99-61AB69672F79}"/>
                </a:ext>
              </a:extLst>
            </p:cNvPr>
            <p:cNvSpPr/>
            <p:nvPr/>
          </p:nvSpPr>
          <p:spPr>
            <a:xfrm>
              <a:off x="2345094" y="3377682"/>
              <a:ext cx="466530" cy="4478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DF0CC3C-56FF-19F8-9797-AD915B89CB7C}"/>
                </a:ext>
              </a:extLst>
            </p:cNvPr>
            <p:cNvSpPr/>
            <p:nvPr/>
          </p:nvSpPr>
          <p:spPr>
            <a:xfrm>
              <a:off x="5054278" y="3299342"/>
              <a:ext cx="466530" cy="44786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567F864-699A-B7A7-99D3-A550002FB2F2}"/>
                </a:ext>
              </a:extLst>
            </p:cNvPr>
            <p:cNvSpPr/>
            <p:nvPr/>
          </p:nvSpPr>
          <p:spPr>
            <a:xfrm>
              <a:off x="3792506" y="3421037"/>
              <a:ext cx="466530" cy="4478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A4837D-7BDB-8B5B-3902-0AD75B2AD7C2}"/>
                </a:ext>
              </a:extLst>
            </p:cNvPr>
            <p:cNvSpPr/>
            <p:nvPr/>
          </p:nvSpPr>
          <p:spPr>
            <a:xfrm>
              <a:off x="6252678" y="5057387"/>
              <a:ext cx="466530" cy="4478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672DA06-B9F6-1B87-CA8A-6A5CEE585B5F}"/>
                </a:ext>
              </a:extLst>
            </p:cNvPr>
            <p:cNvSpPr/>
            <p:nvPr/>
          </p:nvSpPr>
          <p:spPr>
            <a:xfrm>
              <a:off x="2495551" y="4668229"/>
              <a:ext cx="466530" cy="4478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E4784AE-05A7-F90F-75D1-B8D9AC24DC02}"/>
                </a:ext>
              </a:extLst>
            </p:cNvPr>
            <p:cNvSpPr/>
            <p:nvPr/>
          </p:nvSpPr>
          <p:spPr>
            <a:xfrm>
              <a:off x="3640106" y="3268637"/>
              <a:ext cx="466530" cy="4478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5BE5A4E-CD7F-51D2-C8F2-54D1E990E8B6}"/>
                </a:ext>
              </a:extLst>
            </p:cNvPr>
            <p:cNvSpPr/>
            <p:nvPr/>
          </p:nvSpPr>
          <p:spPr>
            <a:xfrm>
              <a:off x="4229101" y="677837"/>
              <a:ext cx="466530" cy="4478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A19E3E2-6594-9D6D-406D-3BE3152BE72D}"/>
                </a:ext>
              </a:extLst>
            </p:cNvPr>
            <p:cNvSpPr/>
            <p:nvPr/>
          </p:nvSpPr>
          <p:spPr>
            <a:xfrm>
              <a:off x="2406716" y="1013739"/>
              <a:ext cx="466530" cy="4478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4001AD-889F-D728-4630-33EB451B3EBB}"/>
                </a:ext>
              </a:extLst>
            </p:cNvPr>
            <p:cNvSpPr/>
            <p:nvPr/>
          </p:nvSpPr>
          <p:spPr>
            <a:xfrm>
              <a:off x="2262286" y="1203455"/>
              <a:ext cx="466530" cy="4478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1" name="ホームベース 2">
            <a:extLst>
              <a:ext uri="{FF2B5EF4-FFF2-40B4-BE49-F238E27FC236}">
                <a16:creationId xmlns:a16="http://schemas.microsoft.com/office/drawing/2014/main" id="{C44B335B-CD94-E3D6-70D2-8BC68776623D}"/>
              </a:ext>
            </a:extLst>
          </p:cNvPr>
          <p:cNvSpPr/>
          <p:nvPr/>
        </p:nvSpPr>
        <p:spPr>
          <a:xfrm>
            <a:off x="282270" y="316503"/>
            <a:ext cx="2110410" cy="929201"/>
          </a:xfrm>
          <a:prstGeom prst="homePlate">
            <a:avLst/>
          </a:prstGeom>
          <a:solidFill>
            <a:schemeClr val="bg1"/>
          </a:solidFill>
          <a:ln w="76200">
            <a:solidFill>
              <a:srgbClr val="1F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テキスト ボックス 3">
            <a:extLst>
              <a:ext uri="{FF2B5EF4-FFF2-40B4-BE49-F238E27FC236}">
                <a16:creationId xmlns:a16="http://schemas.microsoft.com/office/drawing/2014/main" id="{255CE3A8-C347-D184-2EC6-83FBEDCD8F2D}"/>
              </a:ext>
            </a:extLst>
          </p:cNvPr>
          <p:cNvSpPr txBox="1"/>
          <p:nvPr/>
        </p:nvSpPr>
        <p:spPr>
          <a:xfrm>
            <a:off x="377590" y="485216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Part 4</a:t>
            </a:r>
            <a:endParaRPr kumimoji="1" lang="ja-JP" altLang="en-US" sz="3600" b="1" dirty="0">
              <a:solidFill>
                <a:srgbClr val="1F33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409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4">
            <a:extLst>
              <a:ext uri="{FF2B5EF4-FFF2-40B4-BE49-F238E27FC236}">
                <a16:creationId xmlns:a16="http://schemas.microsoft.com/office/drawing/2014/main" id="{035355AD-4FA7-A24D-FFBF-25D6F386C2BD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수행 내용 </a:t>
            </a:r>
            <a:r>
              <a:rPr kumimoji="1" lang="en-US" altLang="ko-KR" sz="4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AI</a:t>
            </a:r>
            <a:endParaRPr kumimoji="1" lang="en-US" altLang="ja-JP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69911" y="6784193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1AD2AE-88C6-4C16-B358-500DC4E3DAA5}"/>
              </a:ext>
            </a:extLst>
          </p:cNvPr>
          <p:cNvSpPr txBox="1"/>
          <p:nvPr/>
        </p:nvSpPr>
        <p:spPr>
          <a:xfrm>
            <a:off x="282269" y="1782229"/>
            <a:ext cx="3922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kumimoji="1" lang="ko-KR" altLang="en-US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 모델 선정 및 학습</a:t>
            </a:r>
            <a:endParaRPr kumimoji="1" lang="en-US" altLang="ja-JP" sz="2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58030-D88C-41E8-842E-F44B4A5AC387}"/>
              </a:ext>
            </a:extLst>
          </p:cNvPr>
          <p:cNvSpPr txBox="1"/>
          <p:nvPr/>
        </p:nvSpPr>
        <p:spPr>
          <a:xfrm>
            <a:off x="744719" y="2531531"/>
            <a:ext cx="1076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Patch-based Detection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통해 경량화 모델로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4K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이미지를 성공적으로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Cell Counting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가능함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 descr="실외, 사람들, 화이트보드, 텍스트이(가) 표시된 사진&#10;&#10;자동 생성된 설명">
            <a:extLst>
              <a:ext uri="{FF2B5EF4-FFF2-40B4-BE49-F238E27FC236}">
                <a16:creationId xmlns:a16="http://schemas.microsoft.com/office/drawing/2014/main" id="{C3BCEE7C-243F-2CAE-EFC1-3BB327FA7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" y="3052508"/>
            <a:ext cx="4773386" cy="3580040"/>
          </a:xfrm>
          <a:prstGeom prst="rect">
            <a:avLst/>
          </a:prstGeom>
        </p:spPr>
      </p:pic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4AE6E21E-9426-28C3-4AE6-4212A725C6DA}"/>
              </a:ext>
            </a:extLst>
          </p:cNvPr>
          <p:cNvGraphicFramePr>
            <a:graphicFrameLocks noGrp="1"/>
          </p:cNvGraphicFramePr>
          <p:nvPr/>
        </p:nvGraphicFramePr>
        <p:xfrm>
          <a:off x="6658430" y="3914307"/>
          <a:ext cx="4706256" cy="1856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752">
                  <a:extLst>
                    <a:ext uri="{9D8B030D-6E8A-4147-A177-3AD203B41FA5}">
                      <a16:colId xmlns:a16="http://schemas.microsoft.com/office/drawing/2014/main" val="48318309"/>
                    </a:ext>
                  </a:extLst>
                </a:gridCol>
                <a:gridCol w="1568752">
                  <a:extLst>
                    <a:ext uri="{9D8B030D-6E8A-4147-A177-3AD203B41FA5}">
                      <a16:colId xmlns:a16="http://schemas.microsoft.com/office/drawing/2014/main" val="1269620614"/>
                    </a:ext>
                  </a:extLst>
                </a:gridCol>
                <a:gridCol w="1568752">
                  <a:extLst>
                    <a:ext uri="{9D8B030D-6E8A-4147-A177-3AD203B41FA5}">
                      <a16:colId xmlns:a16="http://schemas.microsoft.com/office/drawing/2014/main" val="2641482988"/>
                    </a:ext>
                  </a:extLst>
                </a:gridCol>
              </a:tblGrid>
              <a:tr h="61881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Live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Dead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735382"/>
                  </a:ext>
                </a:extLst>
              </a:tr>
              <a:tr h="618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Live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0.91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0.24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866502"/>
                  </a:ext>
                </a:extLst>
              </a:tr>
              <a:tr h="618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Dead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0.06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0.75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0159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FC1021-923B-FBCF-56A5-628AD9BD8B65}"/>
              </a:ext>
            </a:extLst>
          </p:cNvPr>
          <p:cNvSpPr txBox="1"/>
          <p:nvPr/>
        </p:nvSpPr>
        <p:spPr>
          <a:xfrm>
            <a:off x="6086035" y="465786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29E9DD-AD99-95F9-60F2-794D8B58CF6E}"/>
              </a:ext>
            </a:extLst>
          </p:cNvPr>
          <p:cNvSpPr txBox="1"/>
          <p:nvPr/>
        </p:nvSpPr>
        <p:spPr>
          <a:xfrm>
            <a:off x="8560152" y="3448211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Predict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F74A7-D3CA-0E8A-E083-0C8B80F1097B}"/>
              </a:ext>
            </a:extLst>
          </p:cNvPr>
          <p:cNvSpPr txBox="1"/>
          <p:nvPr/>
        </p:nvSpPr>
        <p:spPr>
          <a:xfrm>
            <a:off x="7938154" y="5867513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Balanced Accuracy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ホームベース 2">
            <a:extLst>
              <a:ext uri="{FF2B5EF4-FFF2-40B4-BE49-F238E27FC236}">
                <a16:creationId xmlns:a16="http://schemas.microsoft.com/office/drawing/2014/main" id="{A1E93CA8-85D1-4CA7-E15E-3FC30E8C7F06}"/>
              </a:ext>
            </a:extLst>
          </p:cNvPr>
          <p:cNvSpPr/>
          <p:nvPr/>
        </p:nvSpPr>
        <p:spPr>
          <a:xfrm>
            <a:off x="282270" y="316503"/>
            <a:ext cx="2110410" cy="929201"/>
          </a:xfrm>
          <a:prstGeom prst="homePlate">
            <a:avLst/>
          </a:prstGeom>
          <a:solidFill>
            <a:schemeClr val="bg1"/>
          </a:solidFill>
          <a:ln w="76200">
            <a:solidFill>
              <a:srgbClr val="1F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テキスト ボックス 3">
            <a:extLst>
              <a:ext uri="{FF2B5EF4-FFF2-40B4-BE49-F238E27FC236}">
                <a16:creationId xmlns:a16="http://schemas.microsoft.com/office/drawing/2014/main" id="{1692015A-E4E6-C45B-181A-2E90AE8829EE}"/>
              </a:ext>
            </a:extLst>
          </p:cNvPr>
          <p:cNvSpPr txBox="1"/>
          <p:nvPr/>
        </p:nvSpPr>
        <p:spPr>
          <a:xfrm>
            <a:off x="377590" y="485216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Part 4</a:t>
            </a:r>
            <a:endParaRPr kumimoji="1" lang="ja-JP" altLang="en-US" sz="3600" b="1" dirty="0">
              <a:solidFill>
                <a:srgbClr val="1F33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80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636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5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5280719" y="3394213"/>
            <a:ext cx="1630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</a:t>
            </a:r>
            <a:endParaRPr kumimoji="1" lang="ja-JP" altLang="en-US" sz="60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537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31220" y="316503"/>
            <a:ext cx="147668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5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</a:t>
            </a:r>
            <a:endParaRPr kumimoji="1" lang="ja-JP" altLang="en-US" sz="54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6101" y="1695977"/>
            <a:ext cx="1190973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기존의 현미경을 통한 환자 모니터링 방식과 차별화된</a:t>
            </a:r>
            <a:r>
              <a:rPr lang="en-US" altLang="ko-KR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>
              <a:defRPr/>
            </a:pPr>
            <a:r>
              <a:rPr lang="ko-KR" altLang="en-US" sz="2300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스마트폰 애플리케이션을 이용한 세포 배양액의 세포 계수 측정 시스템 </a:t>
            </a: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</a:t>
            </a: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하지만</a:t>
            </a:r>
            <a:r>
              <a:rPr lang="en-US" altLang="ko-KR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Live</a:t>
            </a: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Cell</a:t>
            </a: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Dead Cell</a:t>
            </a: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잘 구별하기 위해서는</a:t>
            </a: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풍부한 양의 데이터셋</a:t>
            </a:r>
            <a:r>
              <a:rPr lang="ko-KR" altLang="en-US" sz="2300" dirty="0">
                <a:solidFill>
                  <a:srgbClr val="0A0A0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ko-KR" altLang="en-US" sz="23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충분한 컴퓨팅 성능</a:t>
            </a: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전제한다는 한계</a:t>
            </a: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데이터셋을 개선 및 최적화 작업을 통하여 측정 시스템의 정확도를 향상시키는 것이 향후 과제</a:t>
            </a: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ホームベース 2">
            <a:extLst>
              <a:ext uri="{FF2B5EF4-FFF2-40B4-BE49-F238E27FC236}">
                <a16:creationId xmlns:a16="http://schemas.microsoft.com/office/drawing/2014/main" id="{911254A8-2214-EFCA-F2D7-4B684FB9433B}"/>
              </a:ext>
            </a:extLst>
          </p:cNvPr>
          <p:cNvSpPr/>
          <p:nvPr/>
        </p:nvSpPr>
        <p:spPr>
          <a:xfrm>
            <a:off x="282270" y="316503"/>
            <a:ext cx="2110410" cy="929201"/>
          </a:xfrm>
          <a:prstGeom prst="homePlate">
            <a:avLst/>
          </a:prstGeom>
          <a:solidFill>
            <a:schemeClr val="bg1"/>
          </a:solidFill>
          <a:ln w="76200">
            <a:solidFill>
              <a:srgbClr val="1F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id="{1D01EA0E-3C83-5E4C-B682-D7E252299241}"/>
              </a:ext>
            </a:extLst>
          </p:cNvPr>
          <p:cNvSpPr txBox="1"/>
          <p:nvPr/>
        </p:nvSpPr>
        <p:spPr>
          <a:xfrm>
            <a:off x="377590" y="48521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Part 5</a:t>
            </a:r>
            <a:endParaRPr kumimoji="1" lang="ja-JP" altLang="en-US" sz="3600" b="1" dirty="0">
              <a:solidFill>
                <a:srgbClr val="1F33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86346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5">
            <a:extLst>
              <a:ext uri="{FF2B5EF4-FFF2-40B4-BE49-F238E27FC236}">
                <a16:creationId xmlns:a16="http://schemas.microsoft.com/office/drawing/2014/main" id="{FB753A61-FB71-42CF-8334-CD776638B581}"/>
              </a:ext>
            </a:extLst>
          </p:cNvPr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正方形/長方形 4">
            <a:extLst>
              <a:ext uri="{FF2B5EF4-FFF2-40B4-BE49-F238E27FC236}">
                <a16:creationId xmlns:a16="http://schemas.microsoft.com/office/drawing/2014/main" id="{F17FD4D0-EBA7-4666-B521-66F6F9A997FD}"/>
              </a:ext>
            </a:extLst>
          </p:cNvPr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5" name="グループ化 23">
            <a:extLst>
              <a:ext uri="{FF2B5EF4-FFF2-40B4-BE49-F238E27FC236}">
                <a16:creationId xmlns:a16="http://schemas.microsoft.com/office/drawing/2014/main" id="{0A06C4B1-9DA1-4C82-817C-252CA9341302}"/>
              </a:ext>
            </a:extLst>
          </p:cNvPr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6" name="ホームベース 7">
              <a:extLst>
                <a:ext uri="{FF2B5EF4-FFF2-40B4-BE49-F238E27FC236}">
                  <a16:creationId xmlns:a16="http://schemas.microsoft.com/office/drawing/2014/main" id="{07312CC8-BDBD-4DBC-9E79-AB2511AEAA2B}"/>
                </a:ext>
              </a:extLst>
            </p:cNvPr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7" name="テキスト ボックス 8">
              <a:extLst>
                <a:ext uri="{FF2B5EF4-FFF2-40B4-BE49-F238E27FC236}">
                  <a16:creationId xmlns:a16="http://schemas.microsoft.com/office/drawing/2014/main" id="{F0591927-51F6-4D9E-829D-AF626F57FFF5}"/>
                </a:ext>
              </a:extLst>
            </p:cNvPr>
            <p:cNvSpPr txBox="1"/>
            <p:nvPr/>
          </p:nvSpPr>
          <p:spPr>
            <a:xfrm>
              <a:off x="795130" y="1797578"/>
              <a:ext cx="3063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spc="-300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2022 </a:t>
              </a:r>
              <a:r>
                <a:rPr kumimoji="1" lang="ko-KR" altLang="en-US" sz="2800" b="1" spc="-300" dirty="0" err="1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캡스톤</a:t>
              </a:r>
              <a:r>
                <a:rPr kumimoji="1" lang="ko-KR" altLang="en-US" sz="2800" b="1" spc="-300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디자인</a:t>
              </a:r>
              <a:endParaRPr kumimoji="1" lang="ja-JP" altLang="en-US" sz="2800" b="1" spc="-300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D6D1C8-59A8-4E32-B3AF-9274DDA7D1D1}"/>
              </a:ext>
            </a:extLst>
          </p:cNvPr>
          <p:cNvSpPr txBox="1"/>
          <p:nvPr/>
        </p:nvSpPr>
        <p:spPr>
          <a:xfrm>
            <a:off x="3911749" y="2991577"/>
            <a:ext cx="43685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8984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155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3736223" y="3394213"/>
            <a:ext cx="4719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kumimoji="1" lang="ja-JP" altLang="en-US" sz="60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19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31220" y="316503"/>
            <a:ext cx="605967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5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 계수 측정</a:t>
            </a:r>
            <a:r>
              <a:rPr kumimoji="1" lang="en-US" altLang="ko-KR" sz="5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kumimoji="1" lang="ko-KR" altLang="en-US" sz="5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배경</a:t>
            </a:r>
            <a:endParaRPr kumimoji="1" lang="ja-JP" altLang="en-US" sz="54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6101" y="1695977"/>
            <a:ext cx="11909730" cy="430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 계수 측정</a:t>
            </a:r>
            <a:r>
              <a:rPr lang="en-US" altLang="ko-KR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(Cell</a:t>
            </a:r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Counting)</a:t>
            </a:r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이란</a:t>
            </a:r>
            <a:r>
              <a:rPr lang="en-US" altLang="ko-KR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en-US" altLang="ko-KR" sz="23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en-US" altLang="ko-KR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생명과학  분야에서 세포의 개수를 정량화 하는 것을 말함</a:t>
            </a: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 계수 측정이 필요한 이유</a:t>
            </a:r>
            <a:endParaRPr lang="en-US" altLang="ko-KR" sz="28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en-US" altLang="ko-KR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환자의 상태를 체크할 수 있음 </a:t>
            </a:r>
            <a:r>
              <a:rPr lang="en-US" altLang="ko-KR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결핵 환자 판별</a:t>
            </a:r>
            <a:r>
              <a:rPr lang="en-US" altLang="ko-KR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</a:t>
            </a:r>
            <a:r>
              <a:rPr lang="en-US" altLang="ko-KR" sz="2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ko-KR" altLang="en-US" sz="215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하지만</a:t>
            </a:r>
            <a:r>
              <a:rPr lang="ko-KR" altLang="en-US" sz="21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150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수작업</a:t>
            </a:r>
            <a:r>
              <a:rPr lang="ko-KR" altLang="en-US" sz="2150" dirty="0">
                <a:solidFill>
                  <a:schemeClr val="accent6">
                    <a:lumMod val="1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통한 세포 계수 측정은 </a:t>
            </a:r>
            <a:r>
              <a:rPr lang="ko-KR" altLang="en-US" sz="215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느린 속도</a:t>
            </a:r>
            <a:r>
              <a:rPr lang="en-US" altLang="ko-KR" sz="215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15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많은 시간과 비용 요구</a:t>
            </a:r>
            <a:r>
              <a:rPr lang="en-US" altLang="ko-KR" sz="215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15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인적 오류의 위험성 증가</a:t>
            </a:r>
            <a:endParaRPr lang="en-US" altLang="ko-KR" sz="215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endParaRPr lang="en-US" altLang="ko-KR" sz="2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defRPr/>
            </a:pPr>
            <a:r>
              <a:rPr lang="en-US" altLang="ko-KR" sz="3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=&gt;</a:t>
            </a:r>
            <a:r>
              <a:rPr lang="en-US" altLang="ko-KR" sz="3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75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Cellification</a:t>
            </a:r>
            <a:r>
              <a:rPr lang="en-US" altLang="ko-KR" sz="275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275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세포 계수 측정을 위한 딥러닝 기반의 객체 탐지 시스템 </a:t>
            </a:r>
            <a:endParaRPr lang="en-US" altLang="ko-KR" sz="275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" name="グループ化 1">
            <a:extLst>
              <a:ext uri="{FF2B5EF4-FFF2-40B4-BE49-F238E27FC236}">
                <a16:creationId xmlns:a16="http://schemas.microsoft.com/office/drawing/2014/main" id="{E06A5F85-8BDF-02EA-81ED-B0909674B75C}"/>
              </a:ext>
            </a:extLst>
          </p:cNvPr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14" name="ホームベース 2">
              <a:extLst>
                <a:ext uri="{FF2B5EF4-FFF2-40B4-BE49-F238E27FC236}">
                  <a16:creationId xmlns:a16="http://schemas.microsoft.com/office/drawing/2014/main" id="{C936EB07-008D-2BDD-83B3-82A8EFD712C2}"/>
                </a:ext>
              </a:extLst>
            </p:cNvPr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" name="テキスト ボックス 3">
              <a:extLst>
                <a:ext uri="{FF2B5EF4-FFF2-40B4-BE49-F238E27FC236}">
                  <a16:creationId xmlns:a16="http://schemas.microsoft.com/office/drawing/2014/main" id="{68FE7F19-3BD5-E213-7A4E-E437FB8C2FF4}"/>
                </a:ext>
              </a:extLst>
            </p:cNvPr>
            <p:cNvSpPr txBox="1"/>
            <p:nvPr/>
          </p:nvSpPr>
          <p:spPr>
            <a:xfrm>
              <a:off x="651910" y="1667043"/>
              <a:ext cx="16802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2344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생각 풍선: 구름 모양 50">
            <a:extLst>
              <a:ext uri="{FF2B5EF4-FFF2-40B4-BE49-F238E27FC236}">
                <a16:creationId xmlns:a16="http://schemas.microsoft.com/office/drawing/2014/main" id="{319AA662-628A-7E22-AC54-B4C200AC0210}"/>
              </a:ext>
            </a:extLst>
          </p:cNvPr>
          <p:cNvSpPr/>
          <p:nvPr/>
        </p:nvSpPr>
        <p:spPr>
          <a:xfrm>
            <a:off x="8017630" y="1877725"/>
            <a:ext cx="3122762" cy="2327388"/>
          </a:xfrm>
          <a:prstGeom prst="cloudCallout">
            <a:avLst>
              <a:gd name="adj1" fmla="val 60383"/>
              <a:gd name="adj2" fmla="val 43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생각 풍선: 구름 모양 49">
            <a:extLst>
              <a:ext uri="{FF2B5EF4-FFF2-40B4-BE49-F238E27FC236}">
                <a16:creationId xmlns:a16="http://schemas.microsoft.com/office/drawing/2014/main" id="{475A5407-2756-CE7F-C5A4-6E581653360E}"/>
              </a:ext>
            </a:extLst>
          </p:cNvPr>
          <p:cNvSpPr/>
          <p:nvPr/>
        </p:nvSpPr>
        <p:spPr>
          <a:xfrm>
            <a:off x="4517371" y="1955357"/>
            <a:ext cx="3122762" cy="2327388"/>
          </a:xfrm>
          <a:prstGeom prst="cloudCallout">
            <a:avLst>
              <a:gd name="adj1" fmla="val 63421"/>
              <a:gd name="adj2" fmla="val 28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34E9B9A4-5882-D006-0B15-15526EF075DC}"/>
              </a:ext>
            </a:extLst>
          </p:cNvPr>
          <p:cNvSpPr/>
          <p:nvPr/>
        </p:nvSpPr>
        <p:spPr>
          <a:xfrm>
            <a:off x="1000659" y="1940948"/>
            <a:ext cx="3122762" cy="2327388"/>
          </a:xfrm>
          <a:prstGeom prst="cloudCallout">
            <a:avLst>
              <a:gd name="adj1" fmla="val 65631"/>
              <a:gd name="adj2" fmla="val -5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正方形/長方形 4">
            <a:extLst>
              <a:ext uri="{FF2B5EF4-FFF2-40B4-BE49-F238E27FC236}">
                <a16:creationId xmlns:a16="http://schemas.microsoft.com/office/drawing/2014/main" id="{2CB40F35-BD34-175E-C462-533501B40360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651910" y="1667043"/>
              <a:ext cx="16802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4235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kumimoji="1" lang="ja-JP" altLang="en-US" sz="54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テキスト ボックス 12">
            <a:extLst>
              <a:ext uri="{FF2B5EF4-FFF2-40B4-BE49-F238E27FC236}">
                <a16:creationId xmlns:a16="http://schemas.microsoft.com/office/drawing/2014/main" id="{1FE2958B-B5A3-42CF-B0C5-EEB24B114C5A}"/>
              </a:ext>
            </a:extLst>
          </p:cNvPr>
          <p:cNvSpPr txBox="1"/>
          <p:nvPr/>
        </p:nvSpPr>
        <p:spPr>
          <a:xfrm>
            <a:off x="1217724" y="3024167"/>
            <a:ext cx="2612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i="0" dirty="0">
                <a:solidFill>
                  <a:srgbClr val="22578B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 계수</a:t>
            </a:r>
            <a:r>
              <a:rPr lang="en-US" altLang="ko-KR" sz="1100" i="0" dirty="0">
                <a:solidFill>
                  <a:srgbClr val="22578B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(counting) </a:t>
            </a:r>
            <a:r>
              <a:rPr lang="ko-KR" altLang="en-US" sz="1100" i="0" dirty="0">
                <a:solidFill>
                  <a:srgbClr val="22578B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</a:t>
            </a:r>
            <a:r>
              <a:rPr lang="ko-KR" altLang="en-US" sz="11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활용하여</a:t>
            </a:r>
            <a:endParaRPr lang="en-US" altLang="ko-KR" sz="110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i="0" dirty="0">
                <a:solidFill>
                  <a:srgbClr val="22578B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세포배양액 사진</a:t>
            </a:r>
            <a:r>
              <a:rPr lang="en-US" altLang="ko-KR" sz="1100" i="0" dirty="0">
                <a:solidFill>
                  <a:srgbClr val="22578B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(image) </a:t>
            </a:r>
            <a:r>
              <a:rPr lang="ko-KR" altLang="en-US" sz="1100" i="0" dirty="0">
                <a:solidFill>
                  <a:srgbClr val="22578B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속</a:t>
            </a:r>
            <a:r>
              <a:rPr lang="ko-KR" altLang="en-US" sz="11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있는</a:t>
            </a:r>
            <a:endParaRPr lang="en-US" altLang="ko-KR" sz="110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세포의 계수</a:t>
            </a:r>
            <a:r>
              <a:rPr lang="en-US" altLang="ko-KR" sz="110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Viability</a:t>
            </a:r>
            <a:r>
              <a:rPr lang="ko-KR" altLang="en-US" sz="110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추출</a:t>
            </a:r>
            <a:r>
              <a:rPr lang="ko-KR" altLang="en-US" sz="11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</a:t>
            </a:r>
            <a:endParaRPr lang="en-US" altLang="ko-KR" sz="110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결과로 보여주는 애플리케이션</a:t>
            </a:r>
            <a:endParaRPr kumimoji="1" lang="ja-JP" altLang="en-US" sz="1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テキスト ボックス 12">
            <a:extLst>
              <a:ext uri="{FF2B5EF4-FFF2-40B4-BE49-F238E27FC236}">
                <a16:creationId xmlns:a16="http://schemas.microsoft.com/office/drawing/2014/main" id="{27756361-4FE8-42C0-970F-9179024F7418}"/>
              </a:ext>
            </a:extLst>
          </p:cNvPr>
          <p:cNvSpPr txBox="1"/>
          <p:nvPr/>
        </p:nvSpPr>
        <p:spPr>
          <a:xfrm>
            <a:off x="4805553" y="3027079"/>
            <a:ext cx="26562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11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기술을 활용하여 이미지를 통한 세포 검사를 하면 </a:t>
            </a:r>
            <a:r>
              <a:rPr lang="ko-KR" altLang="en-US" sz="1100" b="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시간과 비용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아낄 수 있고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변수를 제어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정확도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높일 수 있음</a:t>
            </a:r>
            <a:endParaRPr kumimoji="1" lang="ja-JP" altLang="en-US" sz="1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テキスト ボックス 12">
            <a:extLst>
              <a:ext uri="{FF2B5EF4-FFF2-40B4-BE49-F238E27FC236}">
                <a16:creationId xmlns:a16="http://schemas.microsoft.com/office/drawing/2014/main" id="{CA31B60D-0C89-47A0-BF44-B3B4E38B35AC}"/>
              </a:ext>
            </a:extLst>
          </p:cNvPr>
          <p:cNvSpPr txBox="1"/>
          <p:nvPr/>
        </p:nvSpPr>
        <p:spPr>
          <a:xfrm>
            <a:off x="8479929" y="3017696"/>
            <a:ext cx="2113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서비스를 사용하는 사람은</a:t>
            </a:r>
            <a:endParaRPr lang="en-US" altLang="ko-KR" sz="1100" b="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b="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주로 의료 관계인</a:t>
            </a:r>
            <a:endParaRPr kumimoji="1" lang="ja-JP" altLang="en-US" sz="11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テキスト ボックス 11">
            <a:extLst>
              <a:ext uri="{FF2B5EF4-FFF2-40B4-BE49-F238E27FC236}">
                <a16:creationId xmlns:a16="http://schemas.microsoft.com/office/drawing/2014/main" id="{8993405B-307D-BEE9-5D36-7617072AA6E5}"/>
              </a:ext>
            </a:extLst>
          </p:cNvPr>
          <p:cNvSpPr txBox="1"/>
          <p:nvPr/>
        </p:nvSpPr>
        <p:spPr>
          <a:xfrm>
            <a:off x="1828273" y="2397751"/>
            <a:ext cx="1303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WHAT?</a:t>
            </a:r>
            <a:endParaRPr kumimoji="1" lang="ja-JP" altLang="en-US" sz="2000" b="1" dirty="0">
              <a:solidFill>
                <a:schemeClr val="tx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テキスト ボックス 11">
            <a:extLst>
              <a:ext uri="{FF2B5EF4-FFF2-40B4-BE49-F238E27FC236}">
                <a16:creationId xmlns:a16="http://schemas.microsoft.com/office/drawing/2014/main" id="{FC1F9C9B-FCA6-B442-8EDC-B54BE59F8974}"/>
              </a:ext>
            </a:extLst>
          </p:cNvPr>
          <p:cNvSpPr txBox="1"/>
          <p:nvPr/>
        </p:nvSpPr>
        <p:spPr>
          <a:xfrm>
            <a:off x="5565983" y="2397751"/>
            <a:ext cx="97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WHY?</a:t>
            </a:r>
            <a:endParaRPr kumimoji="1" lang="ja-JP" altLang="en-US" sz="2000" b="1" dirty="0">
              <a:solidFill>
                <a:schemeClr val="tx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テキスト ボックス 11">
            <a:extLst>
              <a:ext uri="{FF2B5EF4-FFF2-40B4-BE49-F238E27FC236}">
                <a16:creationId xmlns:a16="http://schemas.microsoft.com/office/drawing/2014/main" id="{A90E7CD4-988C-6268-9AF9-4237A951DE1B}"/>
              </a:ext>
            </a:extLst>
          </p:cNvPr>
          <p:cNvSpPr txBox="1"/>
          <p:nvPr/>
        </p:nvSpPr>
        <p:spPr>
          <a:xfrm>
            <a:off x="9040364" y="2509889"/>
            <a:ext cx="101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tx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WHO?</a:t>
            </a:r>
            <a:endParaRPr kumimoji="1" lang="ja-JP" altLang="en-US" sz="2000" b="1" dirty="0">
              <a:solidFill>
                <a:schemeClr val="tx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5036955-0E8E-1F76-C0CD-BCE44963D972}"/>
              </a:ext>
            </a:extLst>
          </p:cNvPr>
          <p:cNvSpPr/>
          <p:nvPr/>
        </p:nvSpPr>
        <p:spPr>
          <a:xfrm>
            <a:off x="1369585" y="4677218"/>
            <a:ext cx="962666" cy="1016342"/>
          </a:xfrm>
          <a:prstGeom prst="ellipse">
            <a:avLst/>
          </a:prstGeom>
          <a:solidFill>
            <a:srgbClr val="317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DC0916A-5C5A-406E-8016-67C1F5A027D1}"/>
              </a:ext>
            </a:extLst>
          </p:cNvPr>
          <p:cNvSpPr/>
          <p:nvPr/>
        </p:nvSpPr>
        <p:spPr>
          <a:xfrm>
            <a:off x="1367612" y="5543916"/>
            <a:ext cx="962665" cy="1016342"/>
          </a:xfrm>
          <a:prstGeom prst="ellipse">
            <a:avLst/>
          </a:prstGeom>
          <a:solidFill>
            <a:srgbClr val="59A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59A9C5"/>
              </a:highligh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EA3AD7-A4C2-D9F4-F1A0-F61D7F16DDD3}"/>
              </a:ext>
            </a:extLst>
          </p:cNvPr>
          <p:cNvSpPr txBox="1"/>
          <p:nvPr/>
        </p:nvSpPr>
        <p:spPr>
          <a:xfrm>
            <a:off x="2387267" y="5848252"/>
            <a:ext cx="190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휴대성</a:t>
            </a:r>
            <a:r>
              <a:rPr lang="en-US" altLang="ko-KR" sz="2000" b="1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b="1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편의성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F98159-3A7E-BE37-BE95-B45AD0781540}"/>
              </a:ext>
            </a:extLst>
          </p:cNvPr>
          <p:cNvSpPr txBox="1"/>
          <p:nvPr/>
        </p:nvSpPr>
        <p:spPr>
          <a:xfrm>
            <a:off x="2387268" y="4989219"/>
            <a:ext cx="190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 계수 기술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107A1F-6296-0F27-3B75-0C2FE541C542}"/>
              </a:ext>
            </a:extLst>
          </p:cNvPr>
          <p:cNvSpPr txBox="1"/>
          <p:nvPr/>
        </p:nvSpPr>
        <p:spPr>
          <a:xfrm>
            <a:off x="1410722" y="4923779"/>
            <a:ext cx="94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2E61F1-7B31-6943-3012-AEBB5C47D9F8}"/>
              </a:ext>
            </a:extLst>
          </p:cNvPr>
          <p:cNvSpPr txBox="1"/>
          <p:nvPr/>
        </p:nvSpPr>
        <p:spPr>
          <a:xfrm>
            <a:off x="1410217" y="5786697"/>
            <a:ext cx="911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D46C54-0C51-816C-F443-439FCB8CD89B}"/>
              </a:ext>
            </a:extLst>
          </p:cNvPr>
          <p:cNvSpPr/>
          <p:nvPr/>
        </p:nvSpPr>
        <p:spPr>
          <a:xfrm>
            <a:off x="7231187" y="4890801"/>
            <a:ext cx="4499146" cy="1616765"/>
          </a:xfrm>
          <a:prstGeom prst="ellipse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0" i="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b="1" i="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수작업 진행 시 정확성</a:t>
            </a:r>
            <a:r>
              <a:rPr lang="en-US" altLang="ko-KR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속도 낮음</a:t>
            </a:r>
            <a:endParaRPr lang="en-US" altLang="ko-KR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정신적</a:t>
            </a:r>
            <a:r>
              <a:rPr lang="en-US" altLang="ko-KR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육체적 피로 발생</a:t>
            </a:r>
            <a:endParaRPr lang="en-US" altLang="ko-KR" sz="1400" b="1" i="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 사용 시 정확성</a:t>
            </a:r>
            <a:r>
              <a:rPr lang="en-US" altLang="ko-KR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속도 높음</a:t>
            </a:r>
            <a:endParaRPr lang="en-US" altLang="ko-KR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b="1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작업 효율 증가</a:t>
            </a:r>
            <a:endParaRPr lang="en-US" altLang="ko-KR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FA70F35-F596-B052-E773-E337E0D1D0B3}"/>
              </a:ext>
            </a:extLst>
          </p:cNvPr>
          <p:cNvSpPr/>
          <p:nvPr/>
        </p:nvSpPr>
        <p:spPr>
          <a:xfrm>
            <a:off x="5175361" y="5389402"/>
            <a:ext cx="1170812" cy="3801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0D6E034-8FBB-EE79-D98D-38D9342D486F}"/>
              </a:ext>
            </a:extLst>
          </p:cNvPr>
          <p:cNvSpPr/>
          <p:nvPr/>
        </p:nvSpPr>
        <p:spPr>
          <a:xfrm rot="5400000">
            <a:off x="9359309" y="5718868"/>
            <a:ext cx="266879" cy="179316"/>
          </a:xfrm>
          <a:prstGeom prst="rightArrow">
            <a:avLst/>
          </a:prstGeom>
          <a:solidFill>
            <a:srgbClr val="E7EAF0"/>
          </a:solidFill>
          <a:ln>
            <a:solidFill>
              <a:srgbClr val="E7EA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74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2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3636035" y="3394213"/>
            <a:ext cx="4919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관련 기술 현황</a:t>
            </a:r>
            <a:endParaRPr kumimoji="1" lang="ja-JP" altLang="en-US" sz="60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47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8AC2F47-75F8-3AEE-24F1-E5AF1AFA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46" y="5529532"/>
            <a:ext cx="2431953" cy="13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4">
            <a:extLst>
              <a:ext uri="{FF2B5EF4-FFF2-40B4-BE49-F238E27FC236}">
                <a16:creationId xmlns:a16="http://schemas.microsoft.com/office/drawing/2014/main" id="{74178D12-9864-D131-BF32-E2272066671C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648481" y="1667043"/>
              <a:ext cx="1774845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2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74950" y="322374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관련 기술 현황</a:t>
            </a:r>
            <a:endParaRPr kumimoji="1" lang="ja-JP" altLang="en-US" sz="54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470CA-CA5C-04BD-A851-C3E2CF5D4836}"/>
              </a:ext>
            </a:extLst>
          </p:cNvPr>
          <p:cNvSpPr txBox="1"/>
          <p:nvPr/>
        </p:nvSpPr>
        <p:spPr>
          <a:xfrm>
            <a:off x="156101" y="1695977"/>
            <a:ext cx="11909730" cy="515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Image Processing &amp; Labeling</a:t>
            </a:r>
            <a:endParaRPr lang="ko-KR" altLang="en-US" sz="23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이미지를 가공하여 이미지의 특징을 </a:t>
            </a:r>
            <a:r>
              <a:rPr lang="ko-KR" altLang="en-US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머신이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더 파악하기 쉽게 만들어주고 이에 대한 자동 분류를 수행</a:t>
            </a:r>
            <a:endParaRPr lang="en-US" altLang="ko-KR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Image Classification</a:t>
            </a:r>
            <a:endParaRPr lang="ko-KR" altLang="en-US" sz="23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이미지의 객체에 대한 분류를 진행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프로젝트에서 세포에 대한 분석을 진행할 수 있도록 </a:t>
            </a:r>
            <a:r>
              <a:rPr lang="ko-KR" altLang="en-US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도와줌</a:t>
            </a:r>
            <a:endParaRPr lang="en-US" altLang="ko-KR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3. Object Detection</a:t>
            </a:r>
            <a:endParaRPr lang="ko-KR" altLang="en-US" sz="23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이미지에서 특정 객체의 위치를 찾아내는 인공지능 기술</a:t>
            </a:r>
            <a:r>
              <a:rPr lang="en-US" altLang="ko-KR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프로젝트에서 세포 배양액의 세포의 위치와 개수를 찾을 수 있음</a:t>
            </a:r>
            <a:endParaRPr lang="en-US" altLang="ko-KR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4. </a:t>
            </a:r>
            <a:r>
              <a:rPr lang="ko-KR" altLang="en-US" sz="2300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바실</a:t>
            </a:r>
            <a:r>
              <a:rPr lang="en-US" altLang="ko-KR" sz="23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en-US" altLang="ko-KR" sz="2100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BacillAi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인간이 직접 세포를 식별하는 시간보다 훨씬 빠른 속도로 분류까지 가능한 딥러닝 기반 어플 </a:t>
            </a:r>
            <a:endParaRPr lang="en-US" altLang="ko-KR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현미경을 통해 식별된 단일 세포에서 수백 종에 이르는 결핵균의 수를 계산할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51936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74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3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2844955" y="3394213"/>
            <a:ext cx="6502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기술 접근 방법</a:t>
            </a:r>
            <a:endParaRPr kumimoji="1" lang="ja-JP" altLang="en-US" sz="60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8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4">
            <a:extLst>
              <a:ext uri="{FF2B5EF4-FFF2-40B4-BE49-F238E27FC236}">
                <a16:creationId xmlns:a16="http://schemas.microsoft.com/office/drawing/2014/main" id="{C42FD2FB-AB77-7A42-0BBC-A70BC8F89EDC}"/>
              </a:ext>
            </a:extLst>
          </p:cNvPr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7496FFA8-8161-48FC-B80F-91523097F639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20DB6708-5307-4AC3-86D6-14A129AF0765}"/>
              </a:ext>
            </a:extLst>
          </p:cNvPr>
          <p:cNvSpPr/>
          <p:nvPr/>
        </p:nvSpPr>
        <p:spPr>
          <a:xfrm>
            <a:off x="9636527" y="141818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03FD1C-7BC7-46D6-8DF5-9424FF2F68B9}"/>
              </a:ext>
            </a:extLst>
          </p:cNvPr>
          <p:cNvSpPr txBox="1"/>
          <p:nvPr/>
        </p:nvSpPr>
        <p:spPr>
          <a:xfrm>
            <a:off x="6999565" y="5823058"/>
            <a:ext cx="1252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</a:p>
        </p:txBody>
      </p:sp>
      <p:pic>
        <p:nvPicPr>
          <p:cNvPr id="11" name="그림 10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C845060C-84A6-D49C-5D00-01AC68D72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03" y="2162197"/>
            <a:ext cx="4740994" cy="3977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575BD-6002-49D2-9D09-AAFDF28C741A}"/>
              </a:ext>
            </a:extLst>
          </p:cNvPr>
          <p:cNvSpPr txBox="1"/>
          <p:nvPr/>
        </p:nvSpPr>
        <p:spPr>
          <a:xfrm>
            <a:off x="9041453" y="5044804"/>
            <a:ext cx="1252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 O I N T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円/楕円 24">
            <a:extLst>
              <a:ext uri="{FF2B5EF4-FFF2-40B4-BE49-F238E27FC236}">
                <a16:creationId xmlns:a16="http://schemas.microsoft.com/office/drawing/2014/main" id="{CA9B460B-013F-2BA3-8CAF-B8CF9A98D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799" y="2417090"/>
            <a:ext cx="1387785" cy="1296660"/>
          </a:xfrm>
          <a:prstGeom prst="ellipse">
            <a:avLst/>
          </a:prstGeom>
          <a:solidFill>
            <a:srgbClr val="22578B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altLang="ko-KR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rtl="0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휴대성</a:t>
            </a:r>
            <a:endParaRPr lang="ja-JP" altLang="en-US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円/楕円 24">
            <a:extLst>
              <a:ext uri="{FF2B5EF4-FFF2-40B4-BE49-F238E27FC236}">
                <a16:creationId xmlns:a16="http://schemas.microsoft.com/office/drawing/2014/main" id="{795C201E-4C03-950A-1C31-41189E78C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6361" y="3001061"/>
            <a:ext cx="2282538" cy="136434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altLang="ko-KR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rtl="0"/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세포 계수기술</a:t>
            </a:r>
            <a:endParaRPr lang="ja-JP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円/楕円 24">
            <a:extLst>
              <a:ext uri="{FF2B5EF4-FFF2-40B4-BE49-F238E27FC236}">
                <a16:creationId xmlns:a16="http://schemas.microsoft.com/office/drawing/2014/main" id="{4C5F4AB7-862F-7768-FAFE-F2F01A509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7788" y="3458193"/>
            <a:ext cx="1332764" cy="12347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altLang="ja-JP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rtl="0"/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편의성</a:t>
            </a:r>
            <a:endParaRPr lang="ja-JP" altLang="en-US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テキスト ボックス 5">
            <a:extLst>
              <a:ext uri="{FF2B5EF4-FFF2-40B4-BE49-F238E27FC236}">
                <a16:creationId xmlns:a16="http://schemas.microsoft.com/office/drawing/2014/main" id="{74D9ED63-C526-A1ED-5904-0ACA65E9377B}"/>
              </a:ext>
            </a:extLst>
          </p:cNvPr>
          <p:cNvSpPr txBox="1"/>
          <p:nvPr/>
        </p:nvSpPr>
        <p:spPr>
          <a:xfrm>
            <a:off x="2631220" y="316503"/>
            <a:ext cx="5876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기술 접근 방법</a:t>
            </a:r>
            <a:endParaRPr kumimoji="1" lang="ja-JP" altLang="en-US" sz="5400" b="1" spc="-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0E832-4765-9171-4B40-04BBB7EB1CB0}"/>
              </a:ext>
            </a:extLst>
          </p:cNvPr>
          <p:cNvSpPr txBox="1"/>
          <p:nvPr/>
        </p:nvSpPr>
        <p:spPr>
          <a:xfrm>
            <a:off x="282270" y="2228685"/>
            <a:ext cx="675034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 Detection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중 </a:t>
            </a:r>
            <a:r>
              <a:rPr lang="en-US" altLang="ko-KR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YOLO-R </a:t>
            </a:r>
            <a:r>
              <a:rPr lang="ko-KR" altLang="en-US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활용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이미지를 </a:t>
            </a:r>
            <a:r>
              <a:rPr lang="en-US" altLang="ko-KR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patch</a:t>
            </a: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잘라 </a:t>
            </a:r>
            <a:r>
              <a:rPr lang="en-US" altLang="ko-KR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Detection</a:t>
            </a: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수행한 뒤 합치는 과정</a:t>
            </a:r>
            <a:endParaRPr lang="en-US" altLang="ko-KR" sz="1400" b="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b="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인공지능을 활용하여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, Cell Count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진행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, Total Cell, Viability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등의 데이터 전달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  <a:sym typeface="Wingdings" panose="05000000000000000000" pitchFamily="2" charset="2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  <a:sym typeface="Wingdings" panose="05000000000000000000" pitchFamily="2" charset="2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아마존 리눅스 서버에서 </a:t>
            </a:r>
            <a:r>
              <a:rPr lang="en-US" altLang="ko-KR" sz="1400" b="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Docker</a:t>
            </a: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활용하여 인공지능 모델을 사용</a:t>
            </a:r>
            <a:endParaRPr lang="en-US" altLang="ko-KR" sz="1400" b="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b="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안드로이드 애플리케이션</a:t>
            </a:r>
            <a:endParaRPr lang="en-US" altLang="ko-KR" sz="1400" b="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</a:t>
            </a:r>
            <a:r>
              <a:rPr lang="en-US" altLang="ko-KR" sz="1400" dirty="0">
                <a:solidFill>
                  <a:srgbClr val="22578B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</a:t>
            </a:r>
            <a:r>
              <a:rPr lang="en-US" altLang="ko-KR" sz="1400" b="0" i="0" dirty="0">
                <a:solidFill>
                  <a:srgbClr val="22578B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ive cell</a:t>
            </a: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sz="1400" b="0" i="0" dirty="0">
                <a:solidFill>
                  <a:srgbClr val="22578B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Dead cell</a:t>
            </a: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</a:t>
            </a:r>
            <a:r>
              <a:rPr lang="ko-KR" altLang="en-US" sz="1400" b="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계수</a:t>
            </a: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파악 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</a:t>
            </a:r>
            <a:r>
              <a:rPr lang="en-US" altLang="ko-KR" sz="1400" b="0" i="0" dirty="0">
                <a:solidFill>
                  <a:srgbClr val="22578B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Detection</a:t>
            </a:r>
            <a:r>
              <a:rPr lang="ko-KR" altLang="en-US" sz="14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된 </a:t>
            </a:r>
            <a:r>
              <a:rPr lang="en-US" altLang="ko-KR" sz="1400" b="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Cell Count </a:t>
            </a:r>
            <a:r>
              <a:rPr lang="ko-KR" altLang="en-US" sz="1400" b="0" i="0" dirty="0">
                <a:solidFill>
                  <a:srgbClr val="FF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관련 데이터 셋은 산학협력 기업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SOL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제공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8" name="グループ化 1">
            <a:extLst>
              <a:ext uri="{FF2B5EF4-FFF2-40B4-BE49-F238E27FC236}">
                <a16:creationId xmlns:a16="http://schemas.microsoft.com/office/drawing/2014/main" id="{275D9374-EC77-EDE3-B0BF-6B2E8AED53B1}"/>
              </a:ext>
            </a:extLst>
          </p:cNvPr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27" name="ホームベース 2">
              <a:extLst>
                <a:ext uri="{FF2B5EF4-FFF2-40B4-BE49-F238E27FC236}">
                  <a16:creationId xmlns:a16="http://schemas.microsoft.com/office/drawing/2014/main" id="{61475895-EEC3-7C85-93CD-C56FC66EC656}"/>
                </a:ext>
              </a:extLst>
            </p:cNvPr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8" name="テキスト ボックス 3">
              <a:extLst>
                <a:ext uri="{FF2B5EF4-FFF2-40B4-BE49-F238E27FC236}">
                  <a16:creationId xmlns:a16="http://schemas.microsoft.com/office/drawing/2014/main" id="{E1E70C7D-1309-7FBF-5661-1BB51FDB3CFD}"/>
                </a:ext>
              </a:extLst>
            </p:cNvPr>
            <p:cNvSpPr txBox="1"/>
            <p:nvPr/>
          </p:nvSpPr>
          <p:spPr>
            <a:xfrm>
              <a:off x="651910" y="1667043"/>
              <a:ext cx="1774845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Part 3</a:t>
              </a:r>
              <a:endParaRPr kumimoji="1" lang="ja-JP" altLang="en-US" sz="3600" b="1" dirty="0">
                <a:solidFill>
                  <a:srgbClr val="1F33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816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90616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924</Words>
  <Application>Microsoft Office PowerPoint</Application>
  <PresentationFormat>와이드스크린</PresentationFormat>
  <Paragraphs>236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G마켓 산스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조수빈</cp:lastModifiedBy>
  <cp:revision>54</cp:revision>
  <dcterms:created xsi:type="dcterms:W3CDTF">2019-06-16T11:26:11Z</dcterms:created>
  <dcterms:modified xsi:type="dcterms:W3CDTF">2022-05-31T09:05:17Z</dcterms:modified>
</cp:coreProperties>
</file>